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07" r:id="rId5"/>
    <p:sldMasterId id="2147484346" r:id="rId6"/>
    <p:sldMasterId id="2147484386" r:id="rId7"/>
    <p:sldMasterId id="2147484388" r:id="rId8"/>
    <p:sldMasterId id="2147484391" r:id="rId9"/>
    <p:sldMasterId id="2147484398" r:id="rId10"/>
  </p:sldMasterIdLst>
  <p:notesMasterIdLst>
    <p:notesMasterId r:id="rId60"/>
  </p:notesMasterIdLst>
  <p:sldIdLst>
    <p:sldId id="464" r:id="rId11"/>
    <p:sldId id="467"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511" r:id="rId56"/>
    <p:sldId id="512" r:id="rId57"/>
    <p:sldId id="516" r:id="rId58"/>
    <p:sldId id="443" r:id="rId5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D492BF-E962-427E-8206-54631A0C60DB}">
          <p14:sldIdLst>
            <p14:sldId id="464"/>
            <p14:sldId id="467"/>
          </p14:sldIdLst>
        </p14:section>
        <p14:section name="Vision API" id="{A1160912-AA3A-4CA3-B232-E6D7C15AE110}">
          <p14:sldIdLst>
            <p14:sldId id="468"/>
            <p14:sldId id="469"/>
            <p14:sldId id="470"/>
            <p14:sldId id="471"/>
            <p14:sldId id="472"/>
          </p14:sldIdLst>
        </p14:section>
        <p14:section name="Emotion and Face API" id="{F44AE0CF-8747-4161-A596-78241F14D0BD}">
          <p14:sldIdLst>
            <p14:sldId id="473"/>
            <p14:sldId id="474"/>
            <p14:sldId id="475"/>
            <p14:sldId id="476"/>
          </p14:sldIdLst>
        </p14:section>
        <p14:section name="Video API" id="{A85B74B8-D067-4094-94D8-9B5BBC8A5C8B}">
          <p14:sldIdLst>
            <p14:sldId id="477"/>
            <p14:sldId id="478"/>
            <p14:sldId id="479"/>
            <p14:sldId id="480"/>
          </p14:sldIdLst>
        </p14:section>
        <p14:section name="Speech API" id="{4E899F5D-5950-4F41-9ABE-C10FF76E36ED}">
          <p14:sldIdLst>
            <p14:sldId id="481"/>
            <p14:sldId id="482"/>
            <p14:sldId id="483"/>
            <p14:sldId id="484"/>
            <p14:sldId id="485"/>
            <p14:sldId id="486"/>
            <p14:sldId id="487"/>
            <p14:sldId id="488"/>
            <p14:sldId id="489"/>
            <p14:sldId id="490"/>
          </p14:sldIdLst>
        </p14:section>
        <p14:section name="Bing API" id="{0A91A471-B01E-4559-82EF-EA7146901E4A}">
          <p14:sldIdLst>
            <p14:sldId id="491"/>
            <p14:sldId id="492"/>
          </p14:sldIdLst>
        </p14:section>
        <p14:section name="LUIS API" id="{3EDC4D9A-E491-43CC-9C0F-C9B05627CA1E}">
          <p14:sldIdLst>
            <p14:sldId id="493"/>
            <p14:sldId id="494"/>
            <p14:sldId id="495"/>
            <p14:sldId id="496"/>
            <p14:sldId id="497"/>
            <p14:sldId id="498"/>
          </p14:sldIdLst>
        </p14:section>
        <p14:section name="Text Analytics API" id="{F4108E28-94D4-4CC5-A661-DEA395A5A718}">
          <p14:sldIdLst>
            <p14:sldId id="499"/>
            <p14:sldId id="500"/>
          </p14:sldIdLst>
        </p14:section>
        <p14:section name="Knowledge API" id="{1ACC37A3-987C-4961-8F2C-BAB56CB276D0}">
          <p14:sldIdLst>
            <p14:sldId id="501"/>
            <p14:sldId id="502"/>
            <p14:sldId id="503"/>
            <p14:sldId id="504"/>
          </p14:sldIdLst>
        </p14:section>
        <p14:section name="Other APIs" id="{EFF9CA5D-6C5E-48AC-B5D1-E830D5EBF0D7}">
          <p14:sldIdLst>
            <p14:sldId id="505"/>
            <p14:sldId id="506"/>
            <p14:sldId id="507"/>
            <p14:sldId id="508"/>
            <p14:sldId id="509"/>
            <p14:sldId id="510"/>
            <p14:sldId id="511"/>
            <p14:sldId id="512"/>
            <p14:sldId id="516"/>
            <p14:sldId id="4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43" autoAdjust="0"/>
  </p:normalViewPr>
  <p:slideViewPr>
    <p:cSldViewPr snapToGrid="0">
      <p:cViewPr varScale="1">
        <p:scale>
          <a:sx n="46" d="100"/>
          <a:sy n="46" d="100"/>
        </p:scale>
        <p:origin x="142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30A71-27E9-4A78-9E21-757CD4380868}" type="datetimeFigureOut">
              <a:rPr lang="de-DE" smtClean="0"/>
              <a:t>31.05.2018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C4E6-F21E-4F16-B366-370D7E7427DD}" type="slidenum">
              <a:rPr lang="de-DE" smtClean="0"/>
              <a:t>‹#›</a:t>
            </a:fld>
            <a:endParaRPr lang="de-DE"/>
          </a:p>
        </p:txBody>
      </p:sp>
    </p:spTree>
    <p:extLst>
      <p:ext uri="{BB962C8B-B14F-4D97-AF65-F5344CB8AC3E}">
        <p14:creationId xmlns:p14="http://schemas.microsoft.com/office/powerpoint/2010/main" val="1488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Hi, I’m ___, and I’m excited to discuss Microsoft’s Cortana Intelligence Suite, and the value it can deliver to your organization. </a:t>
            </a: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39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832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90331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376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1867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3806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704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2059332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541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370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764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52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1570333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459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1994135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3752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76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The Bing Spell Check API corrects spelling errors, contextually recognizes names and slang, understands homonyms, and supports brand names. </a:t>
            </a:r>
            <a:endParaRPr lang="zh-CN" altLang="en-US"/>
          </a:p>
        </p:txBody>
      </p:sp>
    </p:spTree>
    <p:extLst>
      <p:ext uri="{BB962C8B-B14F-4D97-AF65-F5344CB8AC3E}">
        <p14:creationId xmlns:p14="http://schemas.microsoft.com/office/powerpoint/2010/main" val="3016358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3121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Understand language contextually, so your app communicates with people in the way they speak. </a:t>
            </a:r>
          </a:p>
          <a:p>
            <a:r>
              <a:rPr lang="en-US" sz="1200" kern="120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588656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287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73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212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B7A8B-3804-471E-A88F-356D9F587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62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a:p>
        </p:txBody>
      </p:sp>
    </p:spTree>
    <p:extLst>
      <p:ext uri="{BB962C8B-B14F-4D97-AF65-F5344CB8AC3E}">
        <p14:creationId xmlns:p14="http://schemas.microsoft.com/office/powerpoint/2010/main" val="783488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269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1589056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err="1">
                <a:solidFill>
                  <a:schemeClr val="tx1"/>
                </a:solidFill>
                <a:effectLst/>
                <a:latin typeface="+mn-lt"/>
                <a:ea typeface="+mn-ea"/>
                <a:cs typeface="+mn-cs"/>
              </a:rPr>
              <a:t>accuratel</a:t>
            </a:r>
            <a:r>
              <a:rPr lang="en-US" sz="1200" kern="1200">
                <a:solidFill>
                  <a:schemeClr val="tx1"/>
                </a:solidFill>
                <a:effectLst/>
                <a:latin typeface="+mn-lt"/>
                <a:ea typeface="+mn-ea"/>
                <a:cs typeface="+mn-cs"/>
              </a:rPr>
              <a:t>.</a:t>
            </a:r>
          </a:p>
          <a:p>
            <a:endParaRPr lang="zh-CN" altLang="en-US"/>
          </a:p>
        </p:txBody>
      </p:sp>
    </p:spTree>
    <p:extLst>
      <p:ext uri="{BB962C8B-B14F-4D97-AF65-F5344CB8AC3E}">
        <p14:creationId xmlns:p14="http://schemas.microsoft.com/office/powerpoint/2010/main" val="524047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API: </a:t>
            </a:r>
            <a:r>
              <a:rPr lang="en-US" sz="9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9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9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API: </a:t>
            </a:r>
            <a:r>
              <a:rPr lang="en-US" sz="9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Service API: </a:t>
            </a:r>
            <a:r>
              <a:rPr lang="en-US" sz="9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err="1">
                <a:solidFill>
                  <a:schemeClr val="tx1"/>
                </a:solidFill>
                <a:effectLst/>
                <a:latin typeface="Segoe UI Light" pitchFamily="34" charset="0"/>
                <a:ea typeface="+mn-ea"/>
                <a:cs typeface="+mn-cs"/>
              </a:rPr>
              <a:t>wikipedia</a:t>
            </a:r>
            <a:r>
              <a:rPr lang="en-US" sz="900" b="0" i="0" u="none" strike="noStrike" kern="1200">
                <a:solidFill>
                  <a:schemeClr val="tx1"/>
                </a:solidFill>
                <a:effectLst/>
                <a:latin typeface="Segoe UI Light" pitchFamily="34" charset="0"/>
                <a:ea typeface="+mn-ea"/>
                <a:cs typeface="+mn-cs"/>
              </a:rPr>
              <a:t>.</a:t>
            </a:r>
            <a:r>
              <a:rPr lang="en-US"/>
              <a:t> Use cases: </a:t>
            </a:r>
            <a:r>
              <a:rPr lang="en-US" sz="9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Recommendations</a:t>
            </a:r>
            <a:r>
              <a:rPr lang="en-US" sz="900" b="1" i="0" u="none" strike="noStrike" kern="1200" baseline="0">
                <a:solidFill>
                  <a:schemeClr val="tx1"/>
                </a:solidFill>
                <a:effectLst/>
                <a:latin typeface="Segoe UI Light" pitchFamily="34" charset="0"/>
                <a:ea typeface="+mn-ea"/>
                <a:cs typeface="+mn-cs"/>
              </a:rPr>
              <a:t> API: </a:t>
            </a:r>
            <a:r>
              <a:rPr lang="en-US"/>
              <a:t>At</a:t>
            </a:r>
            <a:r>
              <a:rPr lang="en-US" baseline="0"/>
              <a:t> the time of publication, this data was not available.  Please email Rebecca Duffy, reduffy@microsoft.com, if you would like more information.  </a:t>
            </a:r>
            <a:endParaRPr lang="en-US"/>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360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Tap into the wealth of academic content in the Microsoft Academic Graph using the Academic Knowledge API. </a:t>
            </a:r>
          </a:p>
          <a:p>
            <a:r>
              <a:rPr lang="en-US" sz="1200" kern="120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1893176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a:solidFill>
                  <a:schemeClr val="tx1"/>
                </a:solidFill>
                <a:effectLst/>
                <a:latin typeface="+mn-lt"/>
                <a:ea typeface="+mn-ea"/>
                <a:cs typeface="+mn-cs"/>
              </a:rPr>
              <a:t>For example, your app may need to understand that "London, the capital" is the city of </a:t>
            </a:r>
          </a:p>
          <a:p>
            <a:r>
              <a:rPr lang="en-US" sz="1200" kern="1200">
                <a:solidFill>
                  <a:schemeClr val="tx1"/>
                </a:solidFill>
                <a:effectLst/>
                <a:latin typeface="+mn-lt"/>
                <a:ea typeface="+mn-ea"/>
                <a:cs typeface="+mn-cs"/>
              </a:rPr>
              <a:t>London in the United Kingdom and not London, Ontario, or Jack London, the author. </a:t>
            </a:r>
          </a:p>
          <a:p>
            <a:r>
              <a:rPr lang="en-US" sz="1200" kern="1200">
                <a:solidFill>
                  <a:schemeClr val="tx1"/>
                </a:solidFill>
                <a:effectLst/>
                <a:latin typeface="+mn-lt"/>
                <a:ea typeface="+mn-ea"/>
                <a:cs typeface="+mn-cs"/>
              </a:rPr>
              <a:t>The Entity Linking Service provides this information quickly and within context, offering a faster, more intelligent user experience. </a:t>
            </a:r>
          </a:p>
          <a:p>
            <a:endParaRPr lang="en-US"/>
          </a:p>
        </p:txBody>
      </p:sp>
    </p:spTree>
    <p:extLst>
      <p:ext uri="{BB962C8B-B14F-4D97-AF65-F5344CB8AC3E}">
        <p14:creationId xmlns:p14="http://schemas.microsoft.com/office/powerpoint/2010/main" val="1271735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200" kern="120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a:p>
        </p:txBody>
      </p:sp>
    </p:spTree>
    <p:extLst>
      <p:ext uri="{BB962C8B-B14F-4D97-AF65-F5344CB8AC3E}">
        <p14:creationId xmlns:p14="http://schemas.microsoft.com/office/powerpoint/2010/main" val="330901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652997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Recommendations API helps your customer discover items in your catalog. </a:t>
            </a:r>
          </a:p>
          <a:p>
            <a:r>
              <a:rPr lang="en-US"/>
              <a:t>Customer activity in your digital store is used to recommend items and to improve conversion in your digital store. </a:t>
            </a:r>
          </a:p>
          <a:p>
            <a:r>
              <a:rPr lang="en-US"/>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701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a:t>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Web Search API: </a:t>
            </a:r>
            <a:r>
              <a:rPr lang="en-US" sz="900" b="0" i="0" u="none" strike="noStrike" kern="1200" baseline="0">
                <a:solidFill>
                  <a:schemeClr val="tx1"/>
                </a:solidFill>
                <a:effectLst/>
                <a:latin typeface="Segoe UI Light" pitchFamily="34" charset="0"/>
                <a:ea typeface="+mn-ea"/>
                <a:cs typeface="+mn-cs"/>
              </a:rPr>
              <a:t>is th</a:t>
            </a:r>
            <a:r>
              <a:rPr lang="en-US" sz="900" b="0" i="0" u="none" strike="noStrike" kern="120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a:t> </a:t>
            </a:r>
            <a:r>
              <a:rPr lang="en-US" sz="900" b="0" i="0" u="none" strike="noStrike" kern="120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a:t>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Autosuggest API: </a:t>
            </a:r>
            <a:r>
              <a:rPr lang="en-US"/>
              <a:t>At</a:t>
            </a:r>
            <a:r>
              <a:rPr lang="en-US" baseline="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Image Search API: </a:t>
            </a:r>
            <a:r>
              <a:rPr lang="en-US"/>
              <a:t>At</a:t>
            </a:r>
            <a:r>
              <a:rPr lang="en-US" baseline="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Video Search API: </a:t>
            </a:r>
            <a:r>
              <a:rPr lang="en-US"/>
              <a:t>At</a:t>
            </a:r>
            <a:r>
              <a:rPr lang="en-US" baseline="0"/>
              <a:t> the time of publication, this data was not available. Please email Rebecca Duffy, reduffy@microsoft.com, if you would like more information. </a:t>
            </a:r>
            <a:endParaRPr lang="en-US" b="0" baseline="0"/>
          </a:p>
          <a:p>
            <a:pPr marL="0" lvl="0" indent="0">
              <a:buFont typeface="Arial" panose="020B0604020202020204" pitchFamily="34" charset="0"/>
              <a:buNone/>
            </a:pPr>
            <a:endParaRPr lang="en-US" b="0" baseline="0"/>
          </a:p>
          <a:p>
            <a:pPr marL="0" lvl="0" indent="0">
              <a:buFont typeface="Arial" panose="020B0604020202020204" pitchFamily="34" charset="0"/>
              <a:buNone/>
            </a:pPr>
            <a:r>
              <a:rPr lang="en-US" b="1" baseline="0"/>
              <a:t>Bing News Search API: </a:t>
            </a:r>
            <a:r>
              <a:rPr lang="en-US"/>
              <a:t>At</a:t>
            </a:r>
            <a:r>
              <a:rPr lang="en-US" baseline="0"/>
              <a:t> the time of publication, this data was not available. Please email Rebecca Duffy, reduffy@microsoft.com, if you would like more information. </a:t>
            </a:r>
            <a:endParaRPr lang="en-US" b="0" baseline="0"/>
          </a:p>
          <a:p>
            <a:pPr marL="0" lvl="0" indent="0">
              <a:buFont typeface="Arial" panose="020B0604020202020204" pitchFamily="34" charset="0"/>
              <a:buNone/>
            </a:pPr>
            <a:endParaRPr lang="en-US" b="0"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5/31/2018 1:43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81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a:p>
        </p:txBody>
      </p:sp>
    </p:spTree>
    <p:extLst>
      <p:ext uri="{BB962C8B-B14F-4D97-AF65-F5344CB8AC3E}">
        <p14:creationId xmlns:p14="http://schemas.microsoft.com/office/powerpoint/2010/main" val="3165367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a:p>
        </p:txBody>
      </p:sp>
    </p:spTree>
    <p:extLst>
      <p:ext uri="{BB962C8B-B14F-4D97-AF65-F5344CB8AC3E}">
        <p14:creationId xmlns:p14="http://schemas.microsoft.com/office/powerpoint/2010/main" val="1872110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2692057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3098670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1331061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https://www.microsoft.com/cognitive-services/en-us/documentation</a:t>
            </a:r>
          </a:p>
          <a:p>
            <a:r>
              <a:rPr lang="en-US"/>
              <a:t>https://www.microsoft.com/cognitive-services/en-us/computer-vision-api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B7A8B-3804-471E-A88F-356D9F587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154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925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77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536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896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115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17976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525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7211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4287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78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110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8385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6C3B7A-BC70-4A5A-ABED-8880FDDAD962}"/>
              </a:ext>
            </a:extLst>
          </p:cNvPr>
          <p:cNvSpPr>
            <a:spLocks noGrp="1"/>
          </p:cNvSpPr>
          <p:nvPr>
            <p:ph type="title"/>
          </p:nvPr>
        </p:nvSpPr>
        <p:spPr/>
        <p:txBody>
          <a:bodyPr/>
          <a:lstStyle/>
          <a:p>
            <a:r>
              <a:rPr lang="en-US"/>
              <a:t>Click to edit Master title style</a:t>
            </a:r>
            <a:endParaRPr lang="it-IT"/>
          </a:p>
        </p:txBody>
      </p:sp>
      <p:grpSp>
        <p:nvGrpSpPr>
          <p:cNvPr id="10" name="Group 9">
            <a:extLst>
              <a:ext uri="{FF2B5EF4-FFF2-40B4-BE49-F238E27FC236}">
                <a16:creationId xmlns:a16="http://schemas.microsoft.com/office/drawing/2014/main" id="{81DD0A82-91EC-41BD-95C4-688F4CB146F0}"/>
              </a:ext>
            </a:extLst>
          </p:cNvPr>
          <p:cNvGrpSpPr/>
          <p:nvPr userDrawn="1"/>
        </p:nvGrpSpPr>
        <p:grpSpPr>
          <a:xfrm>
            <a:off x="0" y="6302026"/>
            <a:ext cx="12192000" cy="555974"/>
            <a:chOff x="0" y="6451105"/>
            <a:chExt cx="12436475" cy="555974"/>
          </a:xfrm>
        </p:grpSpPr>
        <p:sp>
          <p:nvSpPr>
            <p:cNvPr id="11" name="Rectangle 10">
              <a:extLst>
                <a:ext uri="{FF2B5EF4-FFF2-40B4-BE49-F238E27FC236}">
                  <a16:creationId xmlns:a16="http://schemas.microsoft.com/office/drawing/2014/main" id="{DD3EFD4E-9F90-47F8-8AD2-FD7742D29DE1}"/>
                </a:ext>
              </a:extLst>
            </p:cNvPr>
            <p:cNvSpPr/>
            <p:nvPr userDrawn="1"/>
          </p:nvSpPr>
          <p:spPr bwMode="auto">
            <a:xfrm>
              <a:off x="0" y="6451105"/>
              <a:ext cx="12436475"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12" name="Freeform 12">
              <a:extLst>
                <a:ext uri="{FF2B5EF4-FFF2-40B4-BE49-F238E27FC236}">
                  <a16:creationId xmlns:a16="http://schemas.microsoft.com/office/drawing/2014/main" id="{6552D741-8A27-43A7-B83B-237901122143}"/>
                </a:ext>
              </a:extLst>
            </p:cNvPr>
            <p:cNvSpPr>
              <a:spLocks/>
            </p:cNvSpPr>
            <p:nvPr userDrawn="1"/>
          </p:nvSpPr>
          <p:spPr bwMode="auto">
            <a:xfrm>
              <a:off x="9525833" y="6803878"/>
              <a:ext cx="272508" cy="37483"/>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3">
              <a:extLst>
                <a:ext uri="{FF2B5EF4-FFF2-40B4-BE49-F238E27FC236}">
                  <a16:creationId xmlns:a16="http://schemas.microsoft.com/office/drawing/2014/main" id="{C91FFD4D-7DDD-452D-94C9-393036AAB7FE}"/>
                </a:ext>
              </a:extLst>
            </p:cNvPr>
            <p:cNvSpPr>
              <a:spLocks/>
            </p:cNvSpPr>
            <p:nvPr userDrawn="1"/>
          </p:nvSpPr>
          <p:spPr bwMode="auto">
            <a:xfrm>
              <a:off x="9760854" y="6762790"/>
              <a:ext cx="321532" cy="181544"/>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4">
              <a:extLst>
                <a:ext uri="{FF2B5EF4-FFF2-40B4-BE49-F238E27FC236}">
                  <a16:creationId xmlns:a16="http://schemas.microsoft.com/office/drawing/2014/main" id="{98FD96AD-778F-4F04-A5C8-D7369C3E6DED}"/>
                </a:ext>
              </a:extLst>
            </p:cNvPr>
            <p:cNvSpPr>
              <a:spLocks/>
            </p:cNvSpPr>
            <p:nvPr userDrawn="1"/>
          </p:nvSpPr>
          <p:spPr bwMode="auto">
            <a:xfrm>
              <a:off x="10854285" y="6611418"/>
              <a:ext cx="532761" cy="14632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5">
              <a:extLst>
                <a:ext uri="{FF2B5EF4-FFF2-40B4-BE49-F238E27FC236}">
                  <a16:creationId xmlns:a16="http://schemas.microsoft.com/office/drawing/2014/main" id="{B4A0D72E-CDEB-46DB-AFF9-7FF5CBE13349}"/>
                </a:ext>
              </a:extLst>
            </p:cNvPr>
            <p:cNvSpPr>
              <a:spLocks noEditPoints="1"/>
            </p:cNvSpPr>
            <p:nvPr userDrawn="1"/>
          </p:nvSpPr>
          <p:spPr bwMode="auto">
            <a:xfrm>
              <a:off x="10953052" y="68658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18">
              <a:extLst>
                <a:ext uri="{FF2B5EF4-FFF2-40B4-BE49-F238E27FC236}">
                  <a16:creationId xmlns:a16="http://schemas.microsoft.com/office/drawing/2014/main" id="{EDF4B41D-C6FA-4B43-A670-35BD28025F80}"/>
                </a:ext>
              </a:extLst>
            </p:cNvPr>
            <p:cNvSpPr>
              <a:spLocks/>
            </p:cNvSpPr>
            <p:nvPr userDrawn="1"/>
          </p:nvSpPr>
          <p:spPr bwMode="auto">
            <a:xfrm>
              <a:off x="10996306" y="67253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7" name="Freeform 19">
              <a:extLst>
                <a:ext uri="{FF2B5EF4-FFF2-40B4-BE49-F238E27FC236}">
                  <a16:creationId xmlns:a16="http://schemas.microsoft.com/office/drawing/2014/main" id="{C641177A-3F31-44D1-99F6-516441B313B8}"/>
                </a:ext>
              </a:extLst>
            </p:cNvPr>
            <p:cNvSpPr>
              <a:spLocks noEditPoints="1"/>
            </p:cNvSpPr>
            <p:nvPr userDrawn="1"/>
          </p:nvSpPr>
          <p:spPr bwMode="auto">
            <a:xfrm>
              <a:off x="9874109" y="6908839"/>
              <a:ext cx="98895" cy="98240"/>
            </a:xfrm>
            <a:prstGeom prst="donut">
              <a:avLst>
                <a:gd name="adj" fmla="val 32081"/>
              </a:avLst>
            </a:pr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8" name="Freeform 20">
              <a:extLst>
                <a:ext uri="{FF2B5EF4-FFF2-40B4-BE49-F238E27FC236}">
                  <a16:creationId xmlns:a16="http://schemas.microsoft.com/office/drawing/2014/main" id="{9DAAD07A-29FA-4E46-87CF-320EF7F5DFC4}"/>
                </a:ext>
              </a:extLst>
            </p:cNvPr>
            <p:cNvSpPr>
              <a:spLocks noEditPoints="1"/>
            </p:cNvSpPr>
            <p:nvPr userDrawn="1"/>
          </p:nvSpPr>
          <p:spPr bwMode="auto">
            <a:xfrm>
              <a:off x="11165725" y="6478789"/>
              <a:ext cx="111021" cy="111006"/>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5">
              <a:extLst>
                <a:ext uri="{FF2B5EF4-FFF2-40B4-BE49-F238E27FC236}">
                  <a16:creationId xmlns:a16="http://schemas.microsoft.com/office/drawing/2014/main" id="{EEC47C1B-D4F6-4337-BA4D-75290F1BF1A6}"/>
                </a:ext>
              </a:extLst>
            </p:cNvPr>
            <p:cNvSpPr>
              <a:spLocks/>
            </p:cNvSpPr>
            <p:nvPr userDrawn="1"/>
          </p:nvSpPr>
          <p:spPr bwMode="auto">
            <a:xfrm>
              <a:off x="10209011" y="6677734"/>
              <a:ext cx="498878" cy="232824"/>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6">
              <a:extLst>
                <a:ext uri="{FF2B5EF4-FFF2-40B4-BE49-F238E27FC236}">
                  <a16:creationId xmlns:a16="http://schemas.microsoft.com/office/drawing/2014/main" id="{2F28E4E1-C3DC-4182-B400-7F4EA1712505}"/>
                </a:ext>
              </a:extLst>
            </p:cNvPr>
            <p:cNvSpPr>
              <a:spLocks noEditPoints="1"/>
            </p:cNvSpPr>
            <p:nvPr userDrawn="1"/>
          </p:nvSpPr>
          <p:spPr bwMode="auto">
            <a:xfrm>
              <a:off x="10277498" y="6534291"/>
              <a:ext cx="109580" cy="109565"/>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7">
              <a:extLst>
                <a:ext uri="{FF2B5EF4-FFF2-40B4-BE49-F238E27FC236}">
                  <a16:creationId xmlns:a16="http://schemas.microsoft.com/office/drawing/2014/main" id="{D659313D-9357-4AFD-BCB9-56EBAE89D85D}"/>
                </a:ext>
              </a:extLst>
            </p:cNvPr>
            <p:cNvSpPr>
              <a:spLocks noEditPoints="1"/>
            </p:cNvSpPr>
            <p:nvPr userDrawn="1"/>
          </p:nvSpPr>
          <p:spPr bwMode="auto">
            <a:xfrm>
              <a:off x="10423125" y="6575378"/>
              <a:ext cx="109580" cy="110286"/>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8">
              <a:extLst>
                <a:ext uri="{FF2B5EF4-FFF2-40B4-BE49-F238E27FC236}">
                  <a16:creationId xmlns:a16="http://schemas.microsoft.com/office/drawing/2014/main" id="{E3D3C8C0-C2D4-4005-B7E1-FD0D62E1F4FB}"/>
                </a:ext>
              </a:extLst>
            </p:cNvPr>
            <p:cNvSpPr>
              <a:spLocks noEditPoints="1"/>
            </p:cNvSpPr>
            <p:nvPr userDrawn="1"/>
          </p:nvSpPr>
          <p:spPr bwMode="auto">
            <a:xfrm>
              <a:off x="10568032" y="6489601"/>
              <a:ext cx="110301" cy="110286"/>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9">
              <a:extLst>
                <a:ext uri="{FF2B5EF4-FFF2-40B4-BE49-F238E27FC236}">
                  <a16:creationId xmlns:a16="http://schemas.microsoft.com/office/drawing/2014/main" id="{89BF9B6A-E28D-47C0-BB59-9D9338E52418}"/>
                </a:ext>
              </a:extLst>
            </p:cNvPr>
            <p:cNvSpPr>
              <a:spLocks/>
            </p:cNvSpPr>
            <p:nvPr userDrawn="1"/>
          </p:nvSpPr>
          <p:spPr bwMode="auto">
            <a:xfrm>
              <a:off x="10347429" y="6582585"/>
              <a:ext cx="113185" cy="61270"/>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0">
              <a:extLst>
                <a:ext uri="{FF2B5EF4-FFF2-40B4-BE49-F238E27FC236}">
                  <a16:creationId xmlns:a16="http://schemas.microsoft.com/office/drawing/2014/main" id="{9217BD77-E9AB-49EB-91B2-487D4F67CFDF}"/>
                </a:ext>
              </a:extLst>
            </p:cNvPr>
            <p:cNvSpPr>
              <a:spLocks/>
            </p:cNvSpPr>
            <p:nvPr userDrawn="1"/>
          </p:nvSpPr>
          <p:spPr bwMode="auto">
            <a:xfrm>
              <a:off x="10495218" y="6550871"/>
              <a:ext cx="120395" cy="92986"/>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Freeform 11">
              <a:extLst>
                <a:ext uri="{FF2B5EF4-FFF2-40B4-BE49-F238E27FC236}">
                  <a16:creationId xmlns:a16="http://schemas.microsoft.com/office/drawing/2014/main" id="{512B6E0E-5698-4BFE-8941-D7796CBCA8F9}"/>
                </a:ext>
              </a:extLst>
            </p:cNvPr>
            <p:cNvSpPr>
              <a:spLocks/>
            </p:cNvSpPr>
            <p:nvPr userDrawn="1"/>
          </p:nvSpPr>
          <p:spPr bwMode="auto">
            <a:xfrm>
              <a:off x="10200361" y="6594839"/>
              <a:ext cx="123999" cy="107402"/>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26" name="Group 25">
              <a:extLst>
                <a:ext uri="{FF2B5EF4-FFF2-40B4-BE49-F238E27FC236}">
                  <a16:creationId xmlns:a16="http://schemas.microsoft.com/office/drawing/2014/main" id="{36503CEB-A6BE-41B4-9C3F-EDFEF46CEC80}"/>
                </a:ext>
              </a:extLst>
            </p:cNvPr>
            <p:cNvGrpSpPr/>
            <p:nvPr userDrawn="1"/>
          </p:nvGrpSpPr>
          <p:grpSpPr>
            <a:xfrm rot="16200000">
              <a:off x="2661364" y="3938744"/>
              <a:ext cx="344226" cy="5666952"/>
              <a:chOff x="9312007" y="34787"/>
              <a:chExt cx="1212906" cy="3143923"/>
            </a:xfrm>
          </p:grpSpPr>
          <p:sp>
            <p:nvSpPr>
              <p:cNvPr id="35" name="Bent Arrow 21">
                <a:extLst>
                  <a:ext uri="{FF2B5EF4-FFF2-40B4-BE49-F238E27FC236}">
                    <a16:creationId xmlns:a16="http://schemas.microsoft.com/office/drawing/2014/main" id="{FDD5B1E0-D94C-47F2-ADE2-710A9CCE6F61}"/>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22">
                <a:extLst>
                  <a:ext uri="{FF2B5EF4-FFF2-40B4-BE49-F238E27FC236}">
                    <a16:creationId xmlns:a16="http://schemas.microsoft.com/office/drawing/2014/main" id="{370BBCF4-F417-4A72-8C36-36DA3F23AB62}"/>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Bent Arrow 23">
              <a:extLst>
                <a:ext uri="{FF2B5EF4-FFF2-40B4-BE49-F238E27FC236}">
                  <a16:creationId xmlns:a16="http://schemas.microsoft.com/office/drawing/2014/main" id="{5BFCDBEF-A52F-4B25-B79E-F263D01D94E3}"/>
                </a:ext>
              </a:extLst>
            </p:cNvPr>
            <p:cNvSpPr/>
            <p:nvPr userDrawn="1"/>
          </p:nvSpPr>
          <p:spPr bwMode="auto">
            <a:xfrm>
              <a:off x="5800305" y="6820878"/>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4">
              <a:extLst>
                <a:ext uri="{FF2B5EF4-FFF2-40B4-BE49-F238E27FC236}">
                  <a16:creationId xmlns:a16="http://schemas.microsoft.com/office/drawing/2014/main" id="{FFC7602F-9184-4655-AE20-B612413F86D2}"/>
                </a:ext>
              </a:extLst>
            </p:cNvPr>
            <p:cNvSpPr/>
            <p:nvPr userDrawn="1"/>
          </p:nvSpPr>
          <p:spPr bwMode="auto">
            <a:xfrm rot="10800000" flipH="1">
              <a:off x="2090781" y="6497131"/>
              <a:ext cx="8001150" cy="100004"/>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9" name="Bent Arrow 25">
              <a:extLst>
                <a:ext uri="{FF2B5EF4-FFF2-40B4-BE49-F238E27FC236}">
                  <a16:creationId xmlns:a16="http://schemas.microsoft.com/office/drawing/2014/main" id="{71915D15-913C-4836-8C19-DB9CB147048B}"/>
                </a:ext>
              </a:extLst>
            </p:cNvPr>
            <p:cNvSpPr/>
            <p:nvPr userDrawn="1"/>
          </p:nvSpPr>
          <p:spPr bwMode="auto">
            <a:xfrm rot="10800000">
              <a:off x="11449450" y="6478788"/>
              <a:ext cx="723540" cy="22067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0" name="Bent Arrow 44">
              <a:extLst>
                <a:ext uri="{FF2B5EF4-FFF2-40B4-BE49-F238E27FC236}">
                  <a16:creationId xmlns:a16="http://schemas.microsoft.com/office/drawing/2014/main" id="{A8A4E164-383D-4C79-9F3E-51EB0FDE1D56}"/>
                </a:ext>
              </a:extLst>
            </p:cNvPr>
            <p:cNvSpPr/>
            <p:nvPr userDrawn="1"/>
          </p:nvSpPr>
          <p:spPr bwMode="auto">
            <a:xfrm rot="16200000">
              <a:off x="11653913" y="6855975"/>
              <a:ext cx="289147"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15">
              <a:extLst>
                <a:ext uri="{FF2B5EF4-FFF2-40B4-BE49-F238E27FC236}">
                  <a16:creationId xmlns:a16="http://schemas.microsoft.com/office/drawing/2014/main" id="{4FD09C68-8453-43E4-846F-2A39CC214FEB}"/>
                </a:ext>
              </a:extLst>
            </p:cNvPr>
            <p:cNvSpPr>
              <a:spLocks noEditPoints="1"/>
            </p:cNvSpPr>
            <p:nvPr userDrawn="1"/>
          </p:nvSpPr>
          <p:spPr bwMode="auto">
            <a:xfrm>
              <a:off x="4477246" y="6731768"/>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2" name="Freeform 18">
              <a:extLst>
                <a:ext uri="{FF2B5EF4-FFF2-40B4-BE49-F238E27FC236}">
                  <a16:creationId xmlns:a16="http://schemas.microsoft.com/office/drawing/2014/main" id="{A9DA543C-EDFA-4F96-B185-76B6F61F884C}"/>
                </a:ext>
              </a:extLst>
            </p:cNvPr>
            <p:cNvSpPr>
              <a:spLocks/>
            </p:cNvSpPr>
            <p:nvPr userDrawn="1"/>
          </p:nvSpPr>
          <p:spPr bwMode="auto">
            <a:xfrm>
              <a:off x="4520501"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pic>
          <p:nvPicPr>
            <p:cNvPr id="33" name="Picture 32">
              <a:extLst>
                <a:ext uri="{FF2B5EF4-FFF2-40B4-BE49-F238E27FC236}">
                  <a16:creationId xmlns:a16="http://schemas.microsoft.com/office/drawing/2014/main" id="{ECC713E5-786F-4EFB-BDE5-45928D52D6AF}"/>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1" y="6620265"/>
              <a:ext cx="955390" cy="210480"/>
            </a:xfrm>
            <a:prstGeom prst="rect">
              <a:avLst/>
            </a:prstGeom>
          </p:spPr>
        </p:pic>
        <p:sp>
          <p:nvSpPr>
            <p:cNvPr id="34" name="Freeform 30">
              <a:extLst>
                <a:ext uri="{FF2B5EF4-FFF2-40B4-BE49-F238E27FC236}">
                  <a16:creationId xmlns:a16="http://schemas.microsoft.com/office/drawing/2014/main" id="{052FB101-3E6C-4EC5-8D93-37589F835B8F}"/>
                </a:ext>
              </a:extLst>
            </p:cNvPr>
            <p:cNvSpPr/>
            <p:nvPr userDrawn="1"/>
          </p:nvSpPr>
          <p:spPr bwMode="auto">
            <a:xfrm>
              <a:off x="10082385" y="6456984"/>
              <a:ext cx="789239" cy="535513"/>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675618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a:extLst>
              <a:ext uri="{FF2B5EF4-FFF2-40B4-BE49-F238E27FC236}">
                <a16:creationId xmlns:a16="http://schemas.microsoft.com/office/drawing/2014/main" id="{0EA9C8C4-4013-4C88-BED1-DA5ABF97148C}"/>
              </a:ext>
            </a:extLst>
          </p:cNvPr>
          <p:cNvPicPr>
            <a:picLocks noChangeAspect="1"/>
          </p:cNvPicPr>
          <p:nvPr userDrawn="1"/>
        </p:nvPicPr>
        <p:blipFill>
          <a:blip r:embed="rId2"/>
          <a:stretch>
            <a:fillRect/>
          </a:stretch>
        </p:blipFill>
        <p:spPr>
          <a:xfrm>
            <a:off x="0" y="6291921"/>
            <a:ext cx="12192000" cy="566079"/>
          </a:xfrm>
          <a:prstGeom prst="rect">
            <a:avLst/>
          </a:prstGeom>
        </p:spPr>
      </p:pic>
    </p:spTree>
    <p:extLst>
      <p:ext uri="{BB962C8B-B14F-4D97-AF65-F5344CB8AC3E}">
        <p14:creationId xmlns:p14="http://schemas.microsoft.com/office/powerpoint/2010/main" val="8143642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rgbClr val="FFFFFF"/>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rgbClr val="FFFFFF"/>
                </a:solidFill>
                <a:latin typeface="+mj-lt"/>
              </a:defRPr>
            </a:lvl1pPr>
          </a:lstStyle>
          <a:p>
            <a:pPr lvl="0"/>
            <a:r>
              <a:rPr lang="en-US" dirty="0"/>
              <a:t>Speaker Name</a:t>
            </a:r>
          </a:p>
        </p:txBody>
      </p:sp>
    </p:spTree>
    <p:extLst>
      <p:ext uri="{BB962C8B-B14F-4D97-AF65-F5344CB8AC3E}">
        <p14:creationId xmlns:p14="http://schemas.microsoft.com/office/powerpoint/2010/main" val="138592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5818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5221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5029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6479393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765162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9676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47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37829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12"/>
          <p:cNvSpPr>
            <a:spLocks/>
          </p:cNvSpPr>
          <p:nvPr userDrawn="1"/>
        </p:nvSpPr>
        <p:spPr bwMode="auto">
          <a:xfrm>
            <a:off x="9338575" y="6671074"/>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5"/>
          <p:cNvSpPr>
            <a:spLocks noEditPoints="1"/>
          </p:cNvSpPr>
          <p:nvPr userDrawn="1"/>
        </p:nvSpPr>
        <p:spPr bwMode="auto">
          <a:xfrm>
            <a:off x="10737738" y="673185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9"/>
          <p:cNvSpPr>
            <a:spLocks noEditPoints="1"/>
          </p:cNvSpPr>
          <p:nvPr userDrawn="1"/>
        </p:nvSpPr>
        <p:spPr bwMode="auto">
          <a:xfrm>
            <a:off x="9680004" y="6773987"/>
            <a:ext cx="96951" cy="96322"/>
          </a:xfrm>
          <a:prstGeom prst="donut">
            <a:avLst>
              <a:gd name="adj" fmla="val 32081"/>
            </a:avLst>
          </a:pr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20"/>
          <p:cNvSpPr>
            <a:spLocks noEditPoints="1"/>
          </p:cNvSpPr>
          <p:nvPr userDrawn="1"/>
        </p:nvSpPr>
        <p:spPr bwMode="auto">
          <a:xfrm>
            <a:off x="10946230" y="6352330"/>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6"/>
          <p:cNvSpPr>
            <a:spLocks noEditPoints="1"/>
          </p:cNvSpPr>
          <p:nvPr userDrawn="1"/>
        </p:nvSpPr>
        <p:spPr bwMode="auto">
          <a:xfrm>
            <a:off x="10075464" y="6406749"/>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8"/>
          <p:cNvSpPr>
            <a:spLocks noEditPoints="1"/>
          </p:cNvSpPr>
          <p:nvPr userDrawn="1"/>
        </p:nvSpPr>
        <p:spPr bwMode="auto">
          <a:xfrm>
            <a:off x="10360286" y="6362931"/>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9"/>
          <p:cNvSpPr>
            <a:spLocks/>
          </p:cNvSpPr>
          <p:nvPr userDrawn="1"/>
        </p:nvSpPr>
        <p:spPr bwMode="auto">
          <a:xfrm>
            <a:off x="10144020"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0"/>
          <p:cNvSpPr>
            <a:spLocks/>
          </p:cNvSpPr>
          <p:nvPr userDrawn="1"/>
        </p:nvSpPr>
        <p:spPr bwMode="auto">
          <a:xfrm>
            <a:off x="10288904" y="6423005"/>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1"/>
          <p:cNvSpPr>
            <a:spLocks/>
          </p:cNvSpPr>
          <p:nvPr userDrawn="1"/>
        </p:nvSpPr>
        <p:spPr bwMode="auto">
          <a:xfrm>
            <a:off x="9999843"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7" y="6352329"/>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1"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30" name="Picture 29"/>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
        <p:nvSpPr>
          <p:cNvPr id="31" name="Freeform 30"/>
          <p:cNvSpPr/>
          <p:nvPr userDrawn="1"/>
        </p:nvSpPr>
        <p:spPr bwMode="auto">
          <a:xfrm>
            <a:off x="9884187" y="6330951"/>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351409"/>
      </p:ext>
    </p:extLst>
  </p:cSld>
  <p:clrMap bg1="lt1" tx1="dk1" bg2="lt2" tx2="dk2" accent1="accent1" accent2="accent2" accent3="accent3" accent4="accent4" accent5="accent5" accent6="accent6" hlink="hlink" folHlink="folHlink"/>
  <p:sldLayoutIdLst>
    <p:sldLayoutId id="2147484317" r:id="rId1"/>
    <p:sldLayoutId id="2147484327" r:id="rId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9242847"/>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37858204"/>
      </p:ext>
    </p:extLst>
  </p:cSld>
  <p:clrMap bg1="dk1" tx1="lt1" bg2="dk2" tx2="lt2" accent1="accent1" accent2="accent2" accent3="accent3" accent4="accent4" accent5="accent5" accent6="accent6" hlink="hlink" folHlink="folHlink"/>
  <p:sldLayoutIdLst>
    <p:sldLayoutId id="2147484387" r:id="rId1"/>
    <p:sldLayoutId id="2147484425" r:id="rId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4022540"/>
      </p:ext>
    </p:extLst>
  </p:cSld>
  <p:clrMap bg1="lt1" tx1="dk1" bg2="lt2" tx2="dk2" accent1="accent1" accent2="accent2" accent3="accent3" accent4="accent4" accent5="accent5" accent6="accent6" hlink="hlink" folHlink="folHlink"/>
  <p:sldLayoutIdLst>
    <p:sldLayoutId id="2147484389" r:id="rId1"/>
    <p:sldLayoutId id="2147484390"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848137054"/>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90859508"/>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5" r:id="rId3"/>
    <p:sldLayoutId id="2147484421" r:id="rId4"/>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emf"/><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emf"/><Relationship Id="rId5" Type="http://schemas.openxmlformats.org/officeDocument/2006/relationships/image" Target="../media/image3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a:t>Azure</a:t>
            </a:r>
            <a:br>
              <a:rPr lang="en-US" dirty="0"/>
            </a:br>
            <a:r>
              <a:rPr lang="en-US" dirty="0"/>
              <a:t>Cognitive Services</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endParaRPr lang="en-US" dirty="0"/>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271136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379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00121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Hyperlapse</a:t>
            </a:r>
            <a:endPar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Best For:</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425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track throughout the video</a:t>
            </a:r>
          </a:p>
        </p:txBody>
      </p:sp>
    </p:spTree>
    <p:extLst>
      <p:ext uri="{BB962C8B-B14F-4D97-AF65-F5344CB8AC3E}">
        <p14:creationId xmlns:p14="http://schemas.microsoft.com/office/powerpoint/2010/main" val="4281868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18110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554126"/>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395337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520681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493160" y="1276709"/>
            <a:ext cx="9937474" cy="489490"/>
            <a:chOff x="2489836" y="1274724"/>
            <a:chExt cx="9946638" cy="489942"/>
          </a:xfrm>
          <a:solidFill>
            <a:schemeClr val="accent2"/>
          </a:solidFill>
        </p:grpSpPr>
        <p:sp>
          <p:nvSpPr>
            <p:cNvPr id="11"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grpFill/>
            <a:ln w="25400" cap="flat" cmpd="sng" algn="ctr">
              <a:noFill/>
              <a:prstDash val="solid"/>
            </a:ln>
            <a:effectLst/>
          </p:spPr>
          <p:txBody>
            <a:bodyPr lIns="121613" tIns="60806" rIns="121613" bIns="60806" rtlCol="0" anchor="ctr"/>
            <a:lstStyle/>
            <a:p>
              <a:pPr marL="0" marR="0" lvl="0" indent="0" algn="ctr" defTabSz="913490" rtl="0" eaLnBrk="1" fontAlgn="auto" latinLnBrk="0" hangingPunct="1">
                <a:lnSpc>
                  <a:spcPct val="100000"/>
                </a:lnSpc>
                <a:spcBef>
                  <a:spcPts val="0"/>
                </a:spcBef>
                <a:spcAft>
                  <a:spcPts val="0"/>
                </a:spcAft>
                <a:buClrTx/>
                <a:buSzTx/>
                <a:buFontTx/>
                <a:buNone/>
                <a:tabLst/>
                <a:defRPr/>
              </a:pPr>
              <a:endPar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a:xfrm>
              <a:off x="6031542" y="1338133"/>
              <a:ext cx="1103344" cy="374900"/>
            </a:xfrm>
            <a:prstGeom prst="rect">
              <a:avLst/>
            </a:prstGeom>
            <a:grpFill/>
          </p:spPr>
          <p:txBody>
            <a:bodyPr wrap="none">
              <a:spAutoFit/>
            </a:bodyPr>
            <a:lstStyle/>
            <a:p>
              <a:pPr marL="0" marR="0" lvl="0" indent="0" algn="ctr"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REST API</a:t>
              </a:r>
            </a:p>
          </p:txBody>
        </p:sp>
        <p:sp>
          <p:nvSpPr>
            <p:cNvPr id="13" name="Rectangle 12"/>
            <p:cNvSpPr/>
            <p:nvPr/>
          </p:nvSpPr>
          <p:spPr>
            <a:xfrm>
              <a:off x="8594271" y="1338133"/>
              <a:ext cx="1468504" cy="367582"/>
            </a:xfrm>
            <a:prstGeom prst="rect">
              <a:avLst/>
            </a:prstGeom>
            <a:grpFill/>
          </p:spPr>
          <p:txBody>
            <a:bodyPr wrap="none">
              <a:spAutoFit/>
            </a:bodyPr>
            <a:lstStyle/>
            <a:p>
              <a:pPr marL="0" marR="0" lvl="0" indent="0" algn="ctr"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Client library</a:t>
              </a:r>
            </a:p>
          </p:txBody>
        </p:sp>
      </p:grpSp>
      <p:grpSp>
        <p:nvGrpSpPr>
          <p:cNvPr id="14" name="Group 13"/>
          <p:cNvGrpSpPr/>
          <p:nvPr/>
        </p:nvGrpSpPr>
        <p:grpSpPr>
          <a:xfrm>
            <a:off x="2168545" y="1848090"/>
            <a:ext cx="10262087" cy="648200"/>
            <a:chOff x="2164924" y="1846632"/>
            <a:chExt cx="10271550" cy="648798"/>
          </a:xfrm>
        </p:grpSpPr>
        <p:grpSp>
          <p:nvGrpSpPr>
            <p:cNvPr id="15" name="Group 14"/>
            <p:cNvGrpSpPr/>
            <p:nvPr/>
          </p:nvGrpSpPr>
          <p:grpSpPr>
            <a:xfrm>
              <a:off x="2164924" y="1846632"/>
              <a:ext cx="10271550" cy="648798"/>
              <a:chOff x="2851090" y="1779503"/>
              <a:chExt cx="12402869" cy="783422"/>
            </a:xfrm>
          </p:grpSpPr>
          <p:sp>
            <p:nvSpPr>
              <p:cNvPr id="19" name="Freeform 18"/>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20"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16" name="Rectangle 15"/>
            <p:cNvSpPr/>
            <p:nvPr/>
          </p:nvSpPr>
          <p:spPr>
            <a:xfrm>
              <a:off x="6040437" y="1986365"/>
              <a:ext cx="539006"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Any</a:t>
              </a:r>
            </a:p>
          </p:txBody>
        </p:sp>
        <p:sp>
          <p:nvSpPr>
            <p:cNvPr id="17" name="Rectangle 16"/>
            <p:cNvSpPr/>
            <p:nvPr/>
          </p:nvSpPr>
          <p:spPr>
            <a:xfrm>
              <a:off x="8567737" y="1986365"/>
              <a:ext cx="2261035"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Windows, Android, iOS</a:t>
              </a:r>
            </a:p>
          </p:txBody>
        </p:sp>
        <p:sp>
          <p:nvSpPr>
            <p:cNvPr id="18" name="Rectangle 17"/>
            <p:cNvSpPr/>
            <p:nvPr/>
          </p:nvSpPr>
          <p:spPr>
            <a:xfrm>
              <a:off x="2591348" y="1986365"/>
              <a:ext cx="3108984"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SUPPORTED PLATFORMS</a:t>
              </a:r>
            </a:p>
          </p:txBody>
        </p:sp>
      </p:grpSp>
      <p:grpSp>
        <p:nvGrpSpPr>
          <p:cNvPr id="21" name="Group 20"/>
          <p:cNvGrpSpPr/>
          <p:nvPr/>
        </p:nvGrpSpPr>
        <p:grpSpPr>
          <a:xfrm>
            <a:off x="1856136" y="2582936"/>
            <a:ext cx="10574498" cy="648200"/>
            <a:chOff x="1852226" y="2582156"/>
            <a:chExt cx="10584249" cy="648798"/>
          </a:xfrm>
        </p:grpSpPr>
        <p:grpSp>
          <p:nvGrpSpPr>
            <p:cNvPr id="22" name="Group 21"/>
            <p:cNvGrpSpPr/>
            <p:nvPr/>
          </p:nvGrpSpPr>
          <p:grpSpPr>
            <a:xfrm>
              <a:off x="1852226" y="2582156"/>
              <a:ext cx="10584249" cy="648798"/>
              <a:chOff x="2473508" y="2648351"/>
              <a:chExt cx="12780452" cy="783422"/>
            </a:xfrm>
          </p:grpSpPr>
          <p:sp>
            <p:nvSpPr>
              <p:cNvPr id="26" name="Freeform 2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2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23" name="Rectangle 22"/>
            <p:cNvSpPr/>
            <p:nvPr/>
          </p:nvSpPr>
          <p:spPr>
            <a:xfrm>
              <a:off x="6040437" y="2724968"/>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24" name="Rectangle 23"/>
            <p:cNvSpPr/>
            <p:nvPr/>
          </p:nvSpPr>
          <p:spPr>
            <a:xfrm>
              <a:off x="8567737" y="2724968"/>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25" name="Rectangle 24"/>
            <p:cNvSpPr/>
            <p:nvPr/>
          </p:nvSpPr>
          <p:spPr>
            <a:xfrm>
              <a:off x="2364519" y="2724968"/>
              <a:ext cx="2017185"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DATA SUPPORT</a:t>
              </a:r>
            </a:p>
          </p:txBody>
        </p:sp>
      </p:grpSp>
      <p:grpSp>
        <p:nvGrpSpPr>
          <p:cNvPr id="28" name="Group 27"/>
          <p:cNvGrpSpPr/>
          <p:nvPr/>
        </p:nvGrpSpPr>
        <p:grpSpPr>
          <a:xfrm>
            <a:off x="1556103" y="3317784"/>
            <a:ext cx="10874531" cy="648200"/>
            <a:chOff x="1551916" y="3317681"/>
            <a:chExt cx="10884559" cy="648798"/>
          </a:xfrm>
        </p:grpSpPr>
        <p:grpSp>
          <p:nvGrpSpPr>
            <p:cNvPr id="29" name="Group 28"/>
            <p:cNvGrpSpPr/>
            <p:nvPr/>
          </p:nvGrpSpPr>
          <p:grpSpPr>
            <a:xfrm>
              <a:off x="1551916" y="3317681"/>
              <a:ext cx="10884559" cy="648798"/>
              <a:chOff x="2110884" y="3507231"/>
              <a:chExt cx="13143076" cy="783422"/>
            </a:xfrm>
          </p:grpSpPr>
          <p:sp>
            <p:nvSpPr>
              <p:cNvPr id="33" name="Freeform 32"/>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34"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30" name="Rectangle 29"/>
            <p:cNvSpPr/>
            <p:nvPr/>
          </p:nvSpPr>
          <p:spPr>
            <a:xfrm>
              <a:off x="6040437" y="3463571"/>
              <a:ext cx="465258"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No</a:t>
              </a:r>
            </a:p>
          </p:txBody>
        </p:sp>
        <p:sp>
          <p:nvSpPr>
            <p:cNvPr id="31" name="Rectangle 30"/>
            <p:cNvSpPr/>
            <p:nvPr/>
          </p:nvSpPr>
          <p:spPr>
            <a:xfrm>
              <a:off x="8567737" y="3463571"/>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32" name="Rectangle 31"/>
            <p:cNvSpPr/>
            <p:nvPr/>
          </p:nvSpPr>
          <p:spPr>
            <a:xfrm>
              <a:off x="2024919" y="3463571"/>
              <a:ext cx="1826400"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MIC SUPPORT</a:t>
              </a:r>
            </a:p>
          </p:txBody>
        </p:sp>
      </p:grpSp>
      <p:grpSp>
        <p:nvGrpSpPr>
          <p:cNvPr id="35" name="Group 34"/>
          <p:cNvGrpSpPr/>
          <p:nvPr/>
        </p:nvGrpSpPr>
        <p:grpSpPr>
          <a:xfrm>
            <a:off x="1242951" y="4052630"/>
            <a:ext cx="11187683" cy="648200"/>
            <a:chOff x="1238475" y="4053205"/>
            <a:chExt cx="11197999" cy="648798"/>
          </a:xfrm>
        </p:grpSpPr>
        <p:grpSp>
          <p:nvGrpSpPr>
            <p:cNvPr id="36" name="Group 35"/>
            <p:cNvGrpSpPr/>
            <p:nvPr/>
          </p:nvGrpSpPr>
          <p:grpSpPr>
            <a:xfrm>
              <a:off x="1238475" y="4053205"/>
              <a:ext cx="11197999" cy="648798"/>
              <a:chOff x="2110884" y="3507231"/>
              <a:chExt cx="13521553" cy="783422"/>
            </a:xfrm>
          </p:grpSpPr>
          <p:sp>
            <p:nvSpPr>
              <p:cNvPr id="40" name="Freeform 39"/>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4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37" name="Rectangle 36"/>
            <p:cNvSpPr/>
            <p:nvPr/>
          </p:nvSpPr>
          <p:spPr>
            <a:xfrm>
              <a:off x="6040437" y="4202174"/>
              <a:ext cx="465258"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No</a:t>
              </a:r>
            </a:p>
          </p:txBody>
        </p:sp>
        <p:sp>
          <p:nvSpPr>
            <p:cNvPr id="38" name="Rectangle 37"/>
            <p:cNvSpPr/>
            <p:nvPr/>
          </p:nvSpPr>
          <p:spPr>
            <a:xfrm>
              <a:off x="8567737" y="4202174"/>
              <a:ext cx="497323"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Yes</a:t>
              </a:r>
            </a:p>
          </p:txBody>
        </p:sp>
        <p:sp>
          <p:nvSpPr>
            <p:cNvPr id="39" name="Rectangle 38"/>
            <p:cNvSpPr/>
            <p:nvPr/>
          </p:nvSpPr>
          <p:spPr>
            <a:xfrm>
              <a:off x="1750768" y="4202174"/>
              <a:ext cx="3564301"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SILENCE DETECTION ON MIC</a:t>
              </a:r>
            </a:p>
          </p:txBody>
        </p:sp>
      </p:grpSp>
      <p:grpSp>
        <p:nvGrpSpPr>
          <p:cNvPr id="42" name="Group 41"/>
          <p:cNvGrpSpPr/>
          <p:nvPr/>
        </p:nvGrpSpPr>
        <p:grpSpPr>
          <a:xfrm>
            <a:off x="913016" y="4787477"/>
            <a:ext cx="11517619" cy="648200"/>
            <a:chOff x="908236" y="4788730"/>
            <a:chExt cx="11528240" cy="648798"/>
          </a:xfrm>
        </p:grpSpPr>
        <p:grpSp>
          <p:nvGrpSpPr>
            <p:cNvPr id="43" name="Group 42"/>
            <p:cNvGrpSpPr/>
            <p:nvPr/>
          </p:nvGrpSpPr>
          <p:grpSpPr>
            <a:xfrm>
              <a:off x="908236" y="4788730"/>
              <a:ext cx="11528240" cy="648798"/>
              <a:chOff x="2110884" y="3507231"/>
              <a:chExt cx="13920318" cy="783422"/>
            </a:xfrm>
          </p:grpSpPr>
          <p:sp>
            <p:nvSpPr>
              <p:cNvPr id="47" name="Freeform 46"/>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48"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44" name="Rectangle 43"/>
            <p:cNvSpPr/>
            <p:nvPr/>
          </p:nvSpPr>
          <p:spPr>
            <a:xfrm>
              <a:off x="6040437" y="4940777"/>
              <a:ext cx="680090" cy="34354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Short</a:t>
              </a:r>
            </a:p>
          </p:txBody>
        </p:sp>
        <p:sp>
          <p:nvSpPr>
            <p:cNvPr id="45" name="Rectangle 44"/>
            <p:cNvSpPr/>
            <p:nvPr/>
          </p:nvSpPr>
          <p:spPr>
            <a:xfrm>
              <a:off x="8567737" y="4940777"/>
              <a:ext cx="1527788"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Short and long</a:t>
              </a:r>
            </a:p>
          </p:txBody>
        </p:sp>
        <p:sp>
          <p:nvSpPr>
            <p:cNvPr id="46" name="Rectangle 45"/>
            <p:cNvSpPr/>
            <p:nvPr/>
          </p:nvSpPr>
          <p:spPr>
            <a:xfrm>
              <a:off x="1420529" y="4940777"/>
              <a:ext cx="3014395"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LENGTH OF UTTERANCE</a:t>
              </a:r>
            </a:p>
          </p:txBody>
        </p:sp>
      </p:grpSp>
      <p:grpSp>
        <p:nvGrpSpPr>
          <p:cNvPr id="49" name="Group 48"/>
          <p:cNvGrpSpPr/>
          <p:nvPr/>
        </p:nvGrpSpPr>
        <p:grpSpPr>
          <a:xfrm>
            <a:off x="612954" y="5522326"/>
            <a:ext cx="11817678" cy="648200"/>
            <a:chOff x="607897" y="5524256"/>
            <a:chExt cx="11828576" cy="648798"/>
          </a:xfrm>
        </p:grpSpPr>
        <p:grpSp>
          <p:nvGrpSpPr>
            <p:cNvPr id="50" name="Group 49"/>
            <p:cNvGrpSpPr/>
            <p:nvPr/>
          </p:nvGrpSpPr>
          <p:grpSpPr>
            <a:xfrm>
              <a:off x="607897" y="5524256"/>
              <a:ext cx="11828576" cy="648798"/>
              <a:chOff x="2110884" y="3507231"/>
              <a:chExt cx="14282973" cy="783422"/>
            </a:xfrm>
          </p:grpSpPr>
          <p:sp>
            <p:nvSpPr>
              <p:cNvPr id="54" name="Freeform 53"/>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5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grpSp>
        <p:sp>
          <p:nvSpPr>
            <p:cNvPr id="51" name="Rectangle 50"/>
            <p:cNvSpPr/>
            <p:nvPr/>
          </p:nvSpPr>
          <p:spPr>
            <a:xfrm>
              <a:off x="6040437" y="5679378"/>
              <a:ext cx="2115028" cy="338738"/>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n-best response back</a:t>
              </a:r>
            </a:p>
          </p:txBody>
        </p:sp>
        <p:sp>
          <p:nvSpPr>
            <p:cNvPr id="52" name="Rectangle 51"/>
            <p:cNvSpPr/>
            <p:nvPr/>
          </p:nvSpPr>
          <p:spPr>
            <a:xfrm>
              <a:off x="8567737" y="5556268"/>
              <a:ext cx="3703638" cy="594650"/>
            </a:xfrm>
            <a:prstGeom prst="rect">
              <a:avLst/>
            </a:prstGeom>
          </p:spPr>
          <p:txBody>
            <a:bodyPr wrap="squar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Multiple partial results, n-best (short), and multiple phrases (long)</a:t>
              </a:r>
            </a:p>
          </p:txBody>
        </p:sp>
        <p:sp>
          <p:nvSpPr>
            <p:cNvPr id="53" name="Rectangle 52"/>
            <p:cNvSpPr/>
            <p:nvPr/>
          </p:nvSpPr>
          <p:spPr>
            <a:xfrm>
              <a:off x="1121570" y="5679378"/>
              <a:ext cx="3086539" cy="406323"/>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NUMBER OF RESPONSES</a:t>
              </a:r>
            </a:p>
          </p:txBody>
        </p:sp>
      </p:grpSp>
      <p:grpSp>
        <p:nvGrpSpPr>
          <p:cNvPr id="57" name="Group 56"/>
          <p:cNvGrpSpPr/>
          <p:nvPr/>
        </p:nvGrpSpPr>
        <p:grpSpPr>
          <a:xfrm>
            <a:off x="-25595" y="6237877"/>
            <a:ext cx="12456230" cy="617455"/>
            <a:chOff x="-1" y="6240462"/>
            <a:chExt cx="12436475" cy="618024"/>
          </a:xfrm>
          <a:solidFill>
            <a:schemeClr val="accent2"/>
          </a:solidFill>
        </p:grpSpPr>
        <p:sp>
          <p:nvSpPr>
            <p:cNvPr id="59" name="Flowchart: Process 4"/>
            <p:cNvSpPr/>
            <p:nvPr/>
          </p:nvSpPr>
          <p:spPr bwMode="auto">
            <a:xfrm>
              <a:off x="-1" y="6240462"/>
              <a:ext cx="12436475" cy="618024"/>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 Placeholder 1"/>
            <p:cNvSpPr txBox="1">
              <a:spLocks/>
            </p:cNvSpPr>
            <p:nvPr/>
          </p:nvSpPr>
          <p:spPr>
            <a:xfrm>
              <a:off x="293588" y="6250990"/>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Supports 7 languages: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en</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-US,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en</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-GB,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zh</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-CN, it-IT,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fr</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-FR, </a:t>
              </a:r>
              <a:r>
                <a:rPr kumimoji="0" lang="en-US" sz="2398"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Light"/>
                  <a:ea typeface="+mn-ea"/>
                  <a:cs typeface="+mn-cs"/>
                </a:rPr>
                <a:t>es</a:t>
              </a: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-ES, de-DE </a:t>
              </a:r>
            </a:p>
          </p:txBody>
        </p:sp>
      </p:grpSp>
      <p:grpSp>
        <p:nvGrpSpPr>
          <p:cNvPr id="56" name="Group 55"/>
          <p:cNvGrpSpPr/>
          <p:nvPr/>
        </p:nvGrpSpPr>
        <p:grpSpPr>
          <a:xfrm>
            <a:off x="-25596" y="6248803"/>
            <a:ext cx="12425017" cy="753368"/>
            <a:chOff x="-1" y="6251396"/>
            <a:chExt cx="12436475" cy="754063"/>
          </a:xfrm>
          <a:solidFill>
            <a:schemeClr val="accent2"/>
          </a:solidFill>
        </p:grpSpPr>
        <p:sp>
          <p:nvSpPr>
            <p:cNvPr id="58" name="Flowchart: Process 4"/>
            <p:cNvSpPr/>
            <p:nvPr/>
          </p:nvSpPr>
          <p:spPr bwMode="auto">
            <a:xfrm>
              <a:off x="-1" y="6251396"/>
              <a:ext cx="12436475" cy="754063"/>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1"/>
            <p:cNvSpPr txBox="1">
              <a:spLocks/>
            </p:cNvSpPr>
            <p:nvPr/>
          </p:nvSpPr>
          <p:spPr>
            <a:xfrm>
              <a:off x="325982" y="6259213"/>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993" rtl="0" eaLnBrk="1" fontAlgn="auto" latinLnBrk="0" hangingPunct="1">
                <a:lnSpc>
                  <a:spcPct val="90000"/>
                </a:lnSpc>
                <a:spcBef>
                  <a:spcPct val="20000"/>
                </a:spcBef>
                <a:spcAft>
                  <a:spcPts val="600"/>
                </a:spcAft>
                <a:buClrTx/>
                <a:buSzPct val="90000"/>
                <a:buFont typeface="Arial" pitchFamily="34" charset="0"/>
                <a:buNone/>
                <a:tabLst/>
                <a:defRPr/>
              </a:pPr>
              <a:r>
                <a:rPr kumimoji="0" lang="en-US" sz="2398"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Same technology that supports Microsoft offerings of Xbox, Windows, and Cortana</a:t>
              </a:r>
            </a:p>
          </p:txBody>
        </p:sp>
      </p:grpSp>
      <p:sp>
        <p:nvSpPr>
          <p:cNvPr id="64"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recognition</a:t>
            </a:r>
          </a:p>
        </p:txBody>
      </p:sp>
      <p:grpSp>
        <p:nvGrpSpPr>
          <p:cNvPr id="65" name="Group 64"/>
          <p:cNvGrpSpPr/>
          <p:nvPr/>
        </p:nvGrpSpPr>
        <p:grpSpPr>
          <a:xfrm>
            <a:off x="222078" y="472375"/>
            <a:ext cx="781750" cy="594960"/>
            <a:chOff x="4543910" y="2378075"/>
            <a:chExt cx="1076325" cy="819150"/>
          </a:xfrm>
        </p:grpSpPr>
        <p:sp>
          <p:nvSpPr>
            <p:cNvPr id="6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540695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1519 0.00046 L 3.41077E-6 -3.81298E-6 " pathEditMode="relative" rAng="0" ptsTypes="AA">
                                      <p:cBhvr>
                                        <p:cTn id="9" dur="500" fill="hold"/>
                                        <p:tgtEl>
                                          <p:spTgt spid="10"/>
                                        </p:tgtEl>
                                        <p:attrNameLst>
                                          <p:attrName>ppt_x</p:attrName>
                                          <p:attrName>ppt_y</p:attrName>
                                        </p:attrNameLst>
                                      </p:cBhvr>
                                      <p:rCtr x="-766" y="-2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nodeType="withEffect">
                                  <p:stCondLst>
                                    <p:cond delay="0"/>
                                  </p:stCondLst>
                                  <p:childTnLst>
                                    <p:animMotion origin="layout" path="M 0.01519 0.00045 L 2.30023E-6 2.46482E-6 " pathEditMode="relative" rAng="0" ptsTypes="AA">
                                      <p:cBhvr>
                                        <p:cTn id="15" dur="500" fill="hold"/>
                                        <p:tgtEl>
                                          <p:spTgt spid="14"/>
                                        </p:tgtEl>
                                        <p:attrNameLst>
                                          <p:attrName>ppt_x</p:attrName>
                                          <p:attrName>ppt_y</p:attrName>
                                        </p:attrNameLst>
                                      </p:cBhvr>
                                      <p:rCtr x="-76600" y="-230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nodeType="withEffect">
                                  <p:stCondLst>
                                    <p:cond delay="0"/>
                                  </p:stCondLst>
                                  <p:childTnLst>
                                    <p:animMotion origin="layout" path="M 0.01519 0.00045 L 2.30023E-6 2.46482E-6 " pathEditMode="relative" rAng="0" ptsTypes="AA">
                                      <p:cBhvr>
                                        <p:cTn id="21" dur="500" fill="hold"/>
                                        <p:tgtEl>
                                          <p:spTgt spid="21"/>
                                        </p:tgtEl>
                                        <p:attrNameLst>
                                          <p:attrName>ppt_x</p:attrName>
                                          <p:attrName>ppt_y</p:attrName>
                                        </p:attrNameLst>
                                      </p:cBhvr>
                                      <p:rCtr x="-76600" y="-230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decel="100000" fill="hold" nodeType="withEffect">
                                  <p:stCondLst>
                                    <p:cond delay="0"/>
                                  </p:stCondLst>
                                  <p:childTnLst>
                                    <p:animMotion origin="layout" path="M 0.01519 0.00045 L 2.30023E-6 2.46482E-6 " pathEditMode="relative" rAng="0" ptsTypes="AA">
                                      <p:cBhvr>
                                        <p:cTn id="27" dur="500" fill="hold"/>
                                        <p:tgtEl>
                                          <p:spTgt spid="28"/>
                                        </p:tgtEl>
                                        <p:attrNameLst>
                                          <p:attrName>ppt_x</p:attrName>
                                          <p:attrName>ppt_y</p:attrName>
                                        </p:attrNameLst>
                                      </p:cBhvr>
                                      <p:rCtr x="-76600" y="-230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42" presetClass="path" presetSubtype="0" decel="100000" fill="hold" nodeType="withEffect">
                                  <p:stCondLst>
                                    <p:cond delay="0"/>
                                  </p:stCondLst>
                                  <p:childTnLst>
                                    <p:animMotion origin="layout" path="M 0.01519 0.00045 L 2.30023E-6 2.46482E-6 " pathEditMode="relative" rAng="0" ptsTypes="AA">
                                      <p:cBhvr>
                                        <p:cTn id="33" dur="500" fill="hold"/>
                                        <p:tgtEl>
                                          <p:spTgt spid="35"/>
                                        </p:tgtEl>
                                        <p:attrNameLst>
                                          <p:attrName>ppt_x</p:attrName>
                                          <p:attrName>ppt_y</p:attrName>
                                        </p:attrNameLst>
                                      </p:cBhvr>
                                      <p:rCtr x="-76600" y="-2300"/>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0"/>
                                  </p:stCondLst>
                                  <p:childTnLst>
                                    <p:animMotion origin="layout" path="M 0.01519 0.00045 L 2.30023E-6 2.46482E-6 " pathEditMode="relative" rAng="0" ptsTypes="AA">
                                      <p:cBhvr>
                                        <p:cTn id="39" dur="500" fill="hold"/>
                                        <p:tgtEl>
                                          <p:spTgt spid="42"/>
                                        </p:tgtEl>
                                        <p:attrNameLst>
                                          <p:attrName>ppt_x</p:attrName>
                                          <p:attrName>ppt_y</p:attrName>
                                        </p:attrNameLst>
                                      </p:cBhvr>
                                      <p:rCtr x="-76600" y="-2300"/>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nodeType="withEffect">
                                  <p:stCondLst>
                                    <p:cond delay="0"/>
                                  </p:stCondLst>
                                  <p:childTnLst>
                                    <p:animMotion origin="layout" path="M 0.01519 0.00045 L 2.30023E-6 2.46482E-6 " pathEditMode="relative" rAng="0" ptsTypes="AA">
                                      <p:cBhvr>
                                        <p:cTn id="45" dur="500" fill="hold"/>
                                        <p:tgtEl>
                                          <p:spTgt spid="49"/>
                                        </p:tgtEl>
                                        <p:attrNameLst>
                                          <p:attrName>ppt_x</p:attrName>
                                          <p:attrName>ppt_y</p:attrName>
                                        </p:attrNameLst>
                                      </p:cBhvr>
                                      <p:rCtr x="-76600" y="-230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a:gradFill>
                            <a:gsLst>
                              <a:gs pos="1250">
                                <a:schemeClr val="bg1"/>
                              </a:gs>
                              <a:gs pos="100000">
                                <a:schemeClr val="bg1"/>
                              </a:gs>
                            </a:gsLst>
                            <a:lin ang="5400000" scaled="0"/>
                          </a:gra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a:gradFill>
                            <a:gsLst>
                              <a:gs pos="1250">
                                <a:schemeClr val="bg1"/>
                              </a:gs>
                              <a:gs pos="100000">
                                <a:schemeClr val="bg1"/>
                              </a:gs>
                            </a:gsLst>
                            <a:lin ang="5400000" scaled="0"/>
                          </a:gra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a:gradFill>
                            <a:gsLst>
                              <a:gs pos="1250">
                                <a:schemeClr val="bg1"/>
                              </a:gs>
                              <a:gs pos="100000">
                                <a:schemeClr val="bg1"/>
                              </a:gs>
                            </a:gsLst>
                            <a:lin ang="5400000" scaled="0"/>
                          </a:gra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gradFill>
                            <a:gsLst>
                              <a:gs pos="1250">
                                <a:schemeClr val="bg1"/>
                              </a:gs>
                              <a:gs pos="100000">
                                <a:schemeClr val="bg1"/>
                              </a:gs>
                            </a:gsLst>
                            <a:lin ang="5400000" scaled="0"/>
                          </a:gra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Final N-BEST Results *********</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[0] Confidence=Normal Text="450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[1] Confidence=Normal Text="For 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[2] Confidence=Normal Text="456th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[3] Confidence=Normal Text="450 six St in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Segoe UI"/>
              <a:ea typeface="+mn-ea"/>
              <a:cs typeface="+mn-cs"/>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402483" cy="39839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Short form</a:t>
              </a:r>
            </a:p>
          </p:txBody>
        </p:sp>
        <p:sp>
          <p:nvSpPr>
            <p:cNvPr id="18" name="Rectangle 17"/>
            <p:cNvSpPr/>
            <p:nvPr/>
          </p:nvSpPr>
          <p:spPr>
            <a:xfrm>
              <a:off x="7319006" y="1599624"/>
              <a:ext cx="1361613" cy="398391"/>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176738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8"/>
          <p:cNvGrpSpPr/>
          <p:nvPr/>
        </p:nvGrpSpPr>
        <p:grpSpPr>
          <a:xfrm>
            <a:off x="4256615" y="1570949"/>
            <a:ext cx="6934736" cy="1763981"/>
            <a:chOff x="4254916" y="1569236"/>
            <a:chExt cx="6941131" cy="1765608"/>
          </a:xfrm>
        </p:grpSpPr>
        <p:sp>
          <p:nvSpPr>
            <p:cNvPr id="10" name="Rectangle 9"/>
            <p:cNvSpPr/>
            <p:nvPr/>
          </p:nvSpPr>
          <p:spPr>
            <a:xfrm>
              <a:off x="4254916" y="1569236"/>
              <a:ext cx="6941131"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17 languages supported</a:t>
              </a:r>
            </a:p>
          </p:txBody>
        </p:sp>
      </p:grpSp>
      <p:grpSp>
        <p:nvGrpSpPr>
          <p:cNvPr id="17" name="Group 16"/>
          <p:cNvGrpSpPr/>
          <p:nvPr/>
        </p:nvGrpSpPr>
        <p:grpSpPr>
          <a:xfrm>
            <a:off x="5617" y="3903250"/>
            <a:ext cx="7686161" cy="2965436"/>
            <a:chOff x="-1" y="3729492"/>
            <a:chExt cx="7693249" cy="2968171"/>
          </a:xfrm>
        </p:grpSpPr>
        <p:sp>
          <p:nvSpPr>
            <p:cNvPr id="18" name="Pentagon 17"/>
            <p:cNvSpPr/>
            <p:nvPr/>
          </p:nvSpPr>
          <p:spPr bwMode="auto">
            <a:xfrm>
              <a:off x="-1" y="3802062"/>
              <a:ext cx="7437438" cy="2895601"/>
            </a:xfrm>
            <a:prstGeom prst="homePlate">
              <a:avLst>
                <a:gd name="adj" fmla="val 22388"/>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&lt;speak version="1.0"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xmlns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="http://www.w3.org/2001/10/synthesis"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xmlns:mstts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="http://www.w3.org/2001/mstts"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xml:lang</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-US"&gt;</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&lt;voice name="Microsoft Server Speech Text to Speech Voice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 </a:t>
              </a:r>
              <a:r>
                <a:rPr kumimoji="0" lang="en-US" sz="1799" b="0" i="0" u="none" strike="noStrike" kern="0" cap="none" spc="0" normalizeH="0" baseline="0" noProof="0" err="1">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ZiraRUS</a:t>
              </a: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)"&gt;</a:t>
              </a:r>
            </a:p>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Synthesize audio from text, to speak to your users.</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gradFill>
                    <a:gsLst>
                      <a:gs pos="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Voice output</a:t>
            </a:r>
          </a:p>
        </p:txBody>
      </p:sp>
    </p:spTree>
    <p:extLst>
      <p:ext uri="{BB962C8B-B14F-4D97-AF65-F5344CB8AC3E}">
        <p14:creationId xmlns:p14="http://schemas.microsoft.com/office/powerpoint/2010/main" val="2488419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Customize both language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and acoustic models</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520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12" name="Title 11"/>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Record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Create custom language models for the vocabulary of the application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Adapt acoustic models to better match the expected environment </a:t>
            </a:r>
            <a:b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of the application’s users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 to a custom endpoint and access from any device</a:t>
            </a:r>
          </a:p>
        </p:txBody>
      </p:sp>
    </p:spTree>
    <p:extLst>
      <p:ext uri="{BB962C8B-B14F-4D97-AF65-F5344CB8AC3E}">
        <p14:creationId xmlns:p14="http://schemas.microsoft.com/office/powerpoint/2010/main" val="18818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voices are the same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identification</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Tree>
    <p:extLst>
      <p:ext uri="{BB962C8B-B14F-4D97-AF65-F5344CB8AC3E}">
        <p14:creationId xmlns:p14="http://schemas.microsoft.com/office/powerpoint/2010/main" val="33580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solidFill>
                <a:sysClr val="windowText" lastClr="000000"/>
              </a:solidFill>
              <a:effectLst/>
              <a:uLnTx/>
              <a:uFillTx/>
              <a:latin typeface="Arial" panose="020B0604020202020204" pitchFamily="34" charset="0"/>
              <a:ea typeface="+mn-ea"/>
              <a:cs typeface="+mn-cs"/>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solidFill>
                <a:sysClr val="windowText" lastClr="000000"/>
              </a:solidFill>
              <a:effectLst/>
              <a:uLnTx/>
              <a:uFillTx/>
              <a:latin typeface="Arial" panose="020B0604020202020204" pitchFamily="34" charset="0"/>
              <a:ea typeface="+mn-ea"/>
              <a:cs typeface="+mn-cs"/>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68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solidFill>
                      <a:srgbClr val="FFFFFF"/>
                    </a:solidFill>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521063"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378422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State-of-the-art cloud based spelling algorithms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Recognizes a wide variety of spelling errors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name errors and homonyms in context</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Difficult to spot errors that use the context of the words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around them</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Updates over time</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57504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“Our engineers developed this </a:t>
              </a:r>
              <a:r>
                <a:rPr kumimoji="0" lang="en-US" sz="1959"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four</a:t>
              </a: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you!”</a:t>
              </a:r>
            </a:p>
            <a:p>
              <a:pPr marL="0" marR="0" lvl="0" indent="0" algn="l" defTabSz="913490" rtl="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Corrected Text: “four” </a:t>
              </a:r>
              <a:r>
                <a:rPr kumimoji="0" lang="en-US" sz="1959" b="0" i="0" u="none" strike="noStrike" kern="0" cap="none" spc="0" normalizeH="0" baseline="0" noProof="0">
                  <a:ln>
                    <a:noFill/>
                  </a:ln>
                  <a:solidFill>
                    <a:prstClr val="white"/>
                  </a:solidFill>
                  <a:effectLst/>
                  <a:uLnTx/>
                  <a:uFillTx/>
                  <a:latin typeface="wf_segoe-ui_normal"/>
                  <a:ea typeface="+mn-ea"/>
                  <a:cs typeface="+mn-cs"/>
                  <a:sym typeface="Wingdings" panose="05000000000000000000" pitchFamily="2" charset="2"/>
                </a:rPr>
                <a:t></a:t>
              </a: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spellingErrors</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"offset": 5,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"token":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gona</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"type":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UnknownToken</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"suggestions":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"token": "</a:t>
              </a:r>
              <a:r>
                <a:rPr kumimoji="0" lang="en-US" sz="159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gonna</a:t>
              </a: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 </a:t>
              </a:r>
              <a:endParaRPr kumimoji="0" lang="en-US" alt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3406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Understand what your users are saying</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3889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17" name="Title 16"/>
          <p:cNvSpPr>
            <a:spLocks noGrp="1"/>
          </p:cNvSpPr>
          <p:nvPr>
            <p:ph type="title"/>
          </p:nvPr>
        </p:nvSpPr>
        <p:spPr>
          <a:xfrm>
            <a:off x="1343780" y="291960"/>
            <a:ext cx="11655841" cy="898964"/>
          </a:xfrm>
        </p:spPr>
        <p:txBody>
          <a:bodyPr/>
          <a:lstStyle/>
          <a:p>
            <a:r>
              <a:rPr lang="en-US">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9904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ysClr val="windowText" lastClr="000000"/>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Distill actionable information from images</a:t>
              </a:r>
              <a:r>
                <a:rPr kumimoji="0" lang="en-US" sz="1667" b="1" i="0" u="none" strike="noStrike" kern="0" cap="none" spc="0" normalizeH="0" baseline="0" noProof="0">
                  <a:ln>
                    <a:noFill/>
                  </a:ln>
                  <a:solidFill>
                    <a:srgbClr val="002050"/>
                  </a:solidFill>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100841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“entities”: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“entity”: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flight_delays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“type”: “Topic”</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FindNews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0.99853384</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“None”,</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0.07289317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ReadNews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0.0167122427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273"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ShareNews</a:t>
              </a: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1.0919299E-06</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p:cNvGrpSpPr/>
          <p:nvPr/>
        </p:nvGrpSpPr>
        <p:grpSpPr>
          <a:xfrm>
            <a:off x="4752" y="1759056"/>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rtl="0"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74006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0828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Analysis tolls for natural language processing</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Access to part-of-speech tagging and parsing,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418606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76636"/>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38119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algn="l" defTabSz="895626" rtl="0"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54717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2956628" y="4001398"/>
            <a:ext cx="8958531" cy="252511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Automation of a variety of standard natural language processing tasks using state-of-the-art language modeling APIs </a:t>
            </a:r>
          </a:p>
          <a:p>
            <a:pPr marL="0" marR="0" lvl="0" indent="0" algn="l" defTabSz="895838" rtl="0" eaLnBrk="1" fontAlgn="auto" latinLnBrk="0" hangingPunct="1">
              <a:lnSpc>
                <a:spcPct val="90000"/>
              </a:lnSpc>
              <a:spcBef>
                <a:spcPts val="0"/>
              </a:spcBef>
              <a:spcAft>
                <a:spcPts val="1763"/>
              </a:spcAft>
              <a:buClrTx/>
              <a:buSzTx/>
              <a:buFontTx/>
              <a:buNone/>
              <a:tabLst/>
              <a:defRPr/>
            </a:pPr>
            <a:br>
              <a:rPr kumimoji="0" lang="en-US" altLang="zh-CN"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Word breaking, joint probability of natural language expressions, scoring, and predicting following words in a sequence</a:t>
            </a:r>
            <a:endPar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229814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Explore relationships among academic papers, journals, and authors</a:t>
              </a:r>
            </a:p>
          </p:txBody>
        </p:sp>
      </p:grpSp>
      <p:grpSp>
        <p:nvGrpSpPr>
          <p:cNvPr id="93" name="Group 92"/>
          <p:cNvGrpSpPr/>
          <p:nvPr/>
        </p:nvGrpSpPr>
        <p:grpSpPr>
          <a:xfrm>
            <a:off x="8762682"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
        <p:nvSpPr>
          <p:cNvPr id="2" name="Rectangle 1"/>
          <p:cNvSpPr/>
          <p:nvPr/>
        </p:nvSpPr>
        <p:spPr>
          <a:xfrm>
            <a:off x="4367142" y="644288"/>
            <a:ext cx="7353852"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Tap into rich knowledge amassed from the web, academia, or your own data</a:t>
            </a:r>
          </a:p>
        </p:txBody>
      </p:sp>
    </p:spTree>
    <p:extLst>
      <p:ext uri="{BB962C8B-B14F-4D97-AF65-F5344CB8AC3E}">
        <p14:creationId xmlns:p14="http://schemas.microsoft.com/office/powerpoint/2010/main" val="62349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Interpret</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Interprets a natural language user query string. Returns annotated interpretations which can enable rich search-box auto-completion experiences that anticipate what the user is typing</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Evaluate</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Evaluates a query expression and returns academic knowledge entity results </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Calchistogram</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382411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 word might be used as a named entity, a verb, or another word form within a given sentence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6173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Attribute histograms</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enable rich visualization and interactive faceted experience</a:t>
            </a:r>
            <a:endPar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Structured query evaluation</a:t>
            </a:r>
            <a:b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efficiently retrieve detailed information about matching objects</a:t>
            </a:r>
          </a:p>
          <a:p>
            <a:pPr marL="0" marR="0" lvl="0" indent="0" algn="l" defTabSz="895838"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Query auto-completion</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reduce user effort and help with discovery of rich capabilities</a:t>
            </a:r>
          </a:p>
          <a:p>
            <a:pPr marL="0" marR="0" lvl="0" indent="0" algn="l" defTabSz="895838"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Natural language understanding</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900151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01383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Increase catalog discovery</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 customers easily discover items that they may be interested in</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Personalize your experience</a:t>
            </a:r>
            <a:b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Show suggestions that are targeted to each specific user</a:t>
            </a:r>
            <a:endParaRPr kumimoji="0" lang="en-US" altLang="zh-CN" sz="3527" b="0" i="0" u="none" strike="noStrike" kern="0" cap="none" spc="-100" normalizeH="0" baseline="0" noProof="0">
              <a:ln>
                <a:noFill/>
              </a:ln>
              <a:solidFill>
                <a:sysClr val="windowText" lastClr="000000"/>
              </a:soli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Increase the bottom line</a:t>
            </a:r>
            <a:br>
              <a:rPr kumimoji="0" lang="en-US" altLang="zh-CN" sz="3527" b="0" i="0" u="none" strike="noStrike" kern="0" cap="none" spc="-100" normalizeH="0" baseline="0" noProof="0">
                <a:ln>
                  <a:noFill/>
                </a:ln>
                <a:solidFill>
                  <a:sysClr val="windowText" lastClr="000000"/>
                </a:solidFill>
                <a:effectLst/>
                <a:uLnTx/>
                <a:uFillTx/>
                <a:latin typeface="Segoe UI"/>
                <a:ea typeface="+mn-ea"/>
                <a:cs typeface="+mn-cs"/>
              </a:rPr>
            </a:br>
            <a:r>
              <a:rPr kumimoji="0" lang="en-US" altLang="zh-CN"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83080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188F"/>
                  </a:solidFill>
                  <a:effectLst/>
                  <a:uLnTx/>
                  <a:uFillTx/>
                  <a:latin typeface="Segoe UI Semibold" panose="020B0702040204020203" pitchFamily="34" charset="0"/>
                  <a:ea typeface="+mn-ea"/>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solidFill>
                    <a:srgbClr val="002050"/>
                  </a:solidFill>
                  <a:effectLst/>
                  <a:uLnTx/>
                  <a:uFillTx/>
                  <a:latin typeface="Segoe UI"/>
                  <a:ea typeface="+mn-ea"/>
                  <a:cs typeface="+mn-cs"/>
                </a:rPr>
                <a:t>Link your users to robust and timely news searches</a:t>
              </a:r>
            </a:p>
          </p:txBody>
        </p:sp>
      </p:grpSp>
      <p:sp>
        <p:nvSpPr>
          <p:cNvPr id="3" name="Rectangle 2"/>
          <p:cNvSpPr/>
          <p:nvPr/>
        </p:nvSpPr>
        <p:spPr>
          <a:xfrm>
            <a:off x="3347359" y="612277"/>
            <a:ext cx="8022501"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Tree>
    <p:extLst>
      <p:ext uri="{BB962C8B-B14F-4D97-AF65-F5344CB8AC3E}">
        <p14:creationId xmlns:p14="http://schemas.microsoft.com/office/powerpoint/2010/main" val="19533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1" name="Rectangle 20"/>
          <p:cNvSpPr/>
          <p:nvPr/>
        </p:nvSpPr>
        <p:spPr>
          <a:xfrm>
            <a:off x="3291287" y="4078272"/>
            <a:ext cx="8623872" cy="208679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7632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 variety of image search options, from </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trending images to detailed insights</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Scour the web for images and get results that include thumbnail and full image URLs, publishing website, </a:t>
            </a:r>
            <a:br>
              <a:rPr kumimoji="0" lang="en-US" altLang="zh-CN" sz="2351" b="0" i="0" u="none" strike="noStrike" kern="0" cap="none" spc="0" normalizeH="0" baseline="0" noProof="0">
                <a:ln>
                  <a:noFill/>
                </a:ln>
                <a:solidFill>
                  <a:srgbClr val="FFFFFF"/>
                </a:solidFill>
                <a:effectLst/>
                <a:uLnTx/>
                <a:uFillTx/>
                <a:latin typeface="Segoe UI"/>
                <a:ea typeface="+mn-ea"/>
                <a:cs typeface="+mn-cs"/>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8279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useful metadata</a:t>
            </a:r>
            <a:br>
              <a:rPr kumimoji="0" lang="en-US" altLang="zh-CN" sz="3233"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solidFill>
                  <a:srgbClr val="FFFFFF"/>
                </a:solidFill>
                <a:effectLst/>
                <a:uLnTx/>
                <a:uFillTx/>
                <a:latin typeface="Segoe UI"/>
                <a:ea typeface="+mn-ea"/>
                <a:cs typeface="+mn-cs"/>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01468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262715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solidFill>
                  <a:srgbClr val="FFFFFF"/>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altLang="zh-CN" sz="3919"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4146297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Demo</a:t>
            </a:r>
            <a:endParaRPr lang="en-US"/>
          </a:p>
        </p:txBody>
      </p:sp>
    </p:spTree>
    <p:extLst>
      <p:ext uri="{BB962C8B-B14F-4D97-AF65-F5344CB8AC3E}">
        <p14:creationId xmlns:p14="http://schemas.microsoft.com/office/powerpoint/2010/main" val="163477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Light"/>
                <a:ea typeface="+mn-ea"/>
                <a:cs typeface="Segoe UI" pitchFamily="34" charset="0"/>
              </a:rPr>
              <a:t>Q&amp;A</a:t>
            </a:r>
          </a:p>
        </p:txBody>
      </p:sp>
    </p:spTree>
    <p:extLst>
      <p:ext uri="{BB962C8B-B14F-4D97-AF65-F5344CB8AC3E}">
        <p14:creationId xmlns:p14="http://schemas.microsoft.com/office/powerpoint/2010/main" val="164996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solidFill>
                  <a:srgbClr val="505050"/>
                </a:soli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2968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Categories</a:t>
              </a:r>
              <a:r>
                <a:rPr kumimoji="0" lang="en-US" sz="13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Faces</a:t>
              </a:r>
              <a:r>
                <a:rPr kumimoji="0" lang="en-US" sz="13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Accent Color</a:t>
              </a:r>
              <a:r>
                <a:rPr kumimoji="0" lang="en-US" sz="156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324634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77645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Smart cropping </a:t>
            </a:r>
            <a:r>
              <a:rPr kumimoji="0" lang="en-US" sz="3233"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Smart cropping </a:t>
            </a:r>
            <a:r>
              <a:rPr kumimoji="0" lang="en-US" sz="3233"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52582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519167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38914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6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smtClean="0">
            <a:solidFill>
              <a:schemeClr val="accent2"/>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Partner Delivery Documents" ma:contentTypeID="0x010100B90C06D219320442B38C20BC303D1512008626B2FAF072804EB6709CD1DD4134B9" ma:contentTypeVersion="9" ma:contentTypeDescription="" ma:contentTypeScope="" ma:versionID="411e8e92a10da320b1b31578b2f7bbcc">
  <xsd:schema xmlns:xsd="http://www.w3.org/2001/XMLSchema" xmlns:xs="http://www.w3.org/2001/XMLSchema" xmlns:p="http://schemas.microsoft.com/office/2006/metadata/properties" xmlns:ns2="230e9df3-be65-4c73-a93b-d1236ebd677e" xmlns:ns3="774be55f-118a-40c2-b09e-c94d765f6095" xmlns:ns4="21bc03ed-0866-4d8b-8aa9-5f2cf5f70e1b" targetNamespace="http://schemas.microsoft.com/office/2006/metadata/properties" ma:root="true" ma:fieldsID="9b625a244888b97cee670c4927dd3b2a" ns2:_="" ns3:_="" ns4:_="">
    <xsd:import namespace="230e9df3-be65-4c73-a93b-d1236ebd677e"/>
    <xsd:import namespace="774be55f-118a-40c2-b09e-c94d765f6095"/>
    <xsd:import namespace="21bc03ed-0866-4d8b-8aa9-5f2cf5f70e1b"/>
    <xsd:element name="properties">
      <xsd:complexType>
        <xsd:sequence>
          <xsd:element name="documentManagement">
            <xsd:complexType>
              <xsd:all>
                <xsd:element ref="ns2:_dlc_DocId" minOccurs="0"/>
                <xsd:element ref="ns2:_dlc_DocIdUrl" minOccurs="0"/>
                <xsd:element ref="ns2:_dlc_DocIdPersistId" minOccurs="0"/>
                <xsd:element ref="ns3:Bold_x0020_Ambition"/>
                <xsd:element ref="ns3:Practice_x0020_Area"/>
                <xsd:element ref="ns3:Workload_x0020_Name"/>
                <xsd:element ref="ns3:Partner_x0020_Maturity"/>
                <xsd:element ref="ns3:Modality"/>
                <xsd:element ref="ns3:Accreditation_x0020_Required" minOccurs="0"/>
                <xsd:element ref="ns3:IP_x0020_Status"/>
                <xsd:element ref="ns3:IP_x0020_Type"/>
                <xsd:element ref="ns3:Service1" minOccurs="0"/>
                <xsd:element ref="ns4:MediaServiceMetadata" minOccurs="0"/>
                <xsd:element ref="ns4: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74be55f-118a-40c2-b09e-c94d765f6095" elementFormDefault="qualified">
    <xsd:import namespace="http://schemas.microsoft.com/office/2006/documentManagement/types"/>
    <xsd:import namespace="http://schemas.microsoft.com/office/infopath/2007/PartnerControls"/>
    <xsd:element name="Bold_x0020_Ambition" ma:index="11" ma:displayName="Bold Ambition" ma:default="NA" ma:format="Dropdown" ma:internalName="Bold_x0020_Ambition">
      <xsd:simpleType>
        <xsd:restriction base="dms:Choice">
          <xsd:enumeration value="NA"/>
          <xsd:enumeration value="Build The Intelligent Cloud"/>
          <xsd:enumeration value="Create More Personal Computing"/>
          <xsd:enumeration value="Reinventing Productivity and Business Processes"/>
        </xsd:restriction>
      </xsd:simpleType>
    </xsd:element>
    <xsd:element name="Practice_x0020_Area" ma:index="12" ma:displayName="Practice Area" ma:default="NA" ma:format="Dropdown" ma:internalName="Practice_x0020_Area">
      <xsd:simpleType>
        <xsd:restriction base="dms:Choice">
          <xsd:enumeration value="NA"/>
          <xsd:enumeration value="Cloud Application Development"/>
          <xsd:enumeration value="Cloud Application Development (O365)"/>
          <xsd:enumeration value="Cloud Infrastructure &amp; Management"/>
          <xsd:enumeration value="Data Platform and Analytics"/>
          <xsd:enumeration value="Dynamics 365"/>
          <xsd:enumeration value="Exchange Online"/>
          <xsd:enumeration value="Mobility &amp; Security"/>
          <xsd:enumeration value="Office 365"/>
          <xsd:enumeration value="Sharepoint Online"/>
          <xsd:enumeration value="Skype for Business"/>
          <xsd:enumeration value="Windows"/>
        </xsd:restriction>
      </xsd:simpleType>
    </xsd:element>
    <xsd:element name="Workload_x0020_Name" ma:index="13" ma:displayName="Workload Name" ma:list="{73322563-e1ed-4c6e-adbf-157731da68b9}" ma:internalName="Workload_x0020_Name" ma:showField="Title" ma:web="774be55f-118a-40c2-b09e-c94d765f6095">
      <xsd:simpleType>
        <xsd:restriction base="dms:Lookup"/>
      </xsd:simpleType>
    </xsd:element>
    <xsd:element name="Partner_x0020_Maturity" ma:index="14" ma:displayName="Partner Maturity" ma:default="NA" ma:format="Dropdown" ma:internalName="Partner_x0020_Maturity">
      <xsd:simpleType>
        <xsd:restriction base="dms:Choice">
          <xsd:enumeration value="NA"/>
          <xsd:enumeration value="Build"/>
          <xsd:enumeration value="Get Started"/>
          <xsd:enumeration value="Grow Your Business"/>
          <xsd:enumeration value="Operate &amp; Optimize"/>
          <xsd:enumeration value="Optimize Your Business"/>
          <xsd:enumeration value="Plan"/>
        </xsd:restriction>
      </xsd:simpleType>
    </xsd:element>
    <xsd:element name="Modality" ma:index="15" ma:displayName="Modality" ma:default="NA" ma:format="Dropdown" ma:internalName="Modality">
      <xsd:simpleType>
        <xsd:restriction base="dms:Choice">
          <xsd:enumeration value="NA"/>
          <xsd:enumeration value="1:1 Chat"/>
          <xsd:enumeration value="1:1 Consultation"/>
          <xsd:enumeration value="1:Many Webcast"/>
          <xsd:enumeration value="1:Many Onsite"/>
        </xsd:restriction>
      </xsd:simpleType>
    </xsd:element>
    <xsd:element name="Accreditation_x0020_Required" ma:index="16" nillable="true" ma:displayName="Accreditation Required" ma:default="Pending" ma:format="Dropdown" ma:internalName="Accreditation_x0020_Required">
      <xsd:simpleType>
        <xsd:restriction base="dms:Choice">
          <xsd:enumeration value="Yes"/>
          <xsd:enumeration value="Pending"/>
          <xsd:enumeration value="No"/>
          <xsd:enumeration value="Complete"/>
        </xsd:restriction>
      </xsd:simpleType>
    </xsd:element>
    <xsd:element name="IP_x0020_Status" ma:index="17" ma:displayName="IP Status" ma:default="NA" ma:format="Dropdown" ma:internalName="IP_x0020_Status">
      <xsd:simpleType>
        <xsd:restriction base="dms:Choice">
          <xsd:enumeration value="NA"/>
          <xsd:enumeration value="Planning"/>
          <xsd:enumeration value="In Development"/>
          <xsd:enumeration value="Ready"/>
          <xsd:enumeration value="Retired"/>
        </xsd:restriction>
      </xsd:simpleType>
    </xsd:element>
    <xsd:element name="IP_x0020_Type" ma:index="18" ma:displayName="IP Type" ma:default="NA" ma:format="Dropdown" ma:internalName="IP_x0020_Type">
      <xsd:simpleType>
        <xsd:restriction base="dms:Choice">
          <xsd:enumeration value="NA"/>
          <xsd:enumeration value="Delivery Deck"/>
          <xsd:enumeration value="Delivery Guide"/>
          <xsd:enumeration value="Demo"/>
          <xsd:enumeration value="EMail"/>
          <xsd:enumeration value="LAB Guide"/>
          <xsd:enumeration value="Link"/>
          <xsd:enumeration value="Presentation Video"/>
          <xsd:enumeration value="Template"/>
          <xsd:enumeration value="TTT"/>
          <xsd:enumeration value="Other Reference Materials"/>
        </xsd:restriction>
      </xsd:simpleType>
    </xsd:element>
    <xsd:element name="Service1" ma:index="19" nillable="true" ma:displayName="Service" ma:list="{8bc47029-a29d-4fbd-bb3b-b6a7c35d411e}" ma:internalName="Service1" ma:showField="Title" ma:web="774be55f-118a-40c2-b09e-c94d765f6095">
      <xsd:simpleType>
        <xsd:restriction base="dms:Lookup"/>
      </xsd:simpleType>
    </xsd:element>
    <xsd:element name="SharedWithUsers" ma:index="2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description="" ma:internalName="SharedWithDetails" ma:readOnly="true">
      <xsd:simpleType>
        <xsd:restriction base="dms:Note">
          <xsd:maxLength value="255"/>
        </xsd:restriction>
      </xsd:simpleType>
    </xsd:element>
    <xsd:element name="LastSharedByUser" ma:index="24" nillable="true" ma:displayName="Last Shared By User" ma:description="" ma:internalName="LastSharedByUser" ma:readOnly="true">
      <xsd:simpleType>
        <xsd:restriction base="dms:Note">
          <xsd:maxLength value="255"/>
        </xsd:restriction>
      </xsd:simpleType>
    </xsd:element>
    <xsd:element name="LastSharedByTime" ma:index="2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bc03ed-0866-4d8b-8aa9-5f2cf5f70e1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230e9df3-be65-4c73-a93b-d1236ebd677e">PSCCIP-533525327-1027</_dlc_DocId>
    <_dlc_DocIdUrl xmlns="230e9df3-be65-4c73-a93b-d1236ebd677e">
      <Url>https://microsoft.sharepoint.com/teams/tpdconcen/_layouts/15/DocIdRedir.aspx?ID=PSCCIP-533525327-1027</Url>
      <Description>PSCCIP-533525327-1027</Description>
    </_dlc_DocIdUrl>
    <Workload_x0020_Name xmlns="774be55f-118a-40c2-b09e-c94d765f6095">1</Workload_x0020_Name>
    <Modality xmlns="774be55f-118a-40c2-b09e-c94d765f6095">1:Many Webcast</Modality>
    <Bold_x0020_Ambition xmlns="774be55f-118a-40c2-b09e-c94d765f6095">Build The Intelligent Cloud</Bold_x0020_Ambition>
    <IP_x0020_Status xmlns="774be55f-118a-40c2-b09e-c94d765f6095">Ready</IP_x0020_Status>
    <Partner_x0020_Maturity xmlns="774be55f-118a-40c2-b09e-c94d765f6095">Operate &amp; Optimize</Partner_x0020_Maturity>
    <Service1 xmlns="774be55f-118a-40c2-b09e-c94d765f6095">10</Service1>
    <IP_x0020_Type xmlns="774be55f-118a-40c2-b09e-c94d765f6095">Delivery Deck</IP_x0020_Type>
    <Practice_x0020_Area xmlns="774be55f-118a-40c2-b09e-c94d765f6095">Cloud Application Development</Practice_x0020_Area>
    <Accreditation_x0020_Required xmlns="774be55f-118a-40c2-b09e-c94d765f6095">Yes</Accreditation_x0020_Required>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B84444-3B77-4A84-A7A7-93300BE268CD}">
  <ds:schemaRefs>
    <ds:schemaRef ds:uri="http://schemas.microsoft.com/sharepoint/events"/>
  </ds:schemaRefs>
</ds:datastoreItem>
</file>

<file path=customXml/itemProps2.xml><?xml version="1.0" encoding="utf-8"?>
<ds:datastoreItem xmlns:ds="http://schemas.openxmlformats.org/officeDocument/2006/customXml" ds:itemID="{0B9C069B-786B-4095-B96D-58583BF672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74be55f-118a-40c2-b09e-c94d765f6095"/>
    <ds:schemaRef ds:uri="21bc03ed-0866-4d8b-8aa9-5f2cf5f70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150212-3A2C-440D-A1CE-55668F609639}">
  <ds:schemaRefs>
    <ds:schemaRef ds:uri="http://schemas.microsoft.com/office/2006/metadata/properties"/>
    <ds:schemaRef ds:uri="230e9df3-be65-4c73-a93b-d1236ebd677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1bc03ed-0866-4d8b-8aa9-5f2cf5f70e1b"/>
    <ds:schemaRef ds:uri="http://purl.org/dc/elements/1.1/"/>
    <ds:schemaRef ds:uri="774be55f-118a-40c2-b09e-c94d765f6095"/>
    <ds:schemaRef ds:uri="http://www.w3.org/XML/1998/namespace"/>
    <ds:schemaRef ds:uri="http://purl.org/dc/terms/"/>
  </ds:schemaRefs>
</ds:datastoreItem>
</file>

<file path=customXml/itemProps4.xml><?xml version="1.0" encoding="utf-8"?>
<ds:datastoreItem xmlns:ds="http://schemas.openxmlformats.org/officeDocument/2006/customXml" ds:itemID="{2E318817-49CB-4EAE-A460-67A0CC80D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4597</Words>
  <Application>Microsoft Office PowerPoint</Application>
  <PresentationFormat>Widescreen</PresentationFormat>
  <Paragraphs>558</Paragraphs>
  <Slides>49</Slides>
  <Notes>49</Notes>
  <HiddenSlides>0</HiddenSlides>
  <MMClips>1</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49</vt:i4>
      </vt:variant>
    </vt:vector>
  </HeadingPairs>
  <TitlesOfParts>
    <vt:vector size="65" baseType="lpstr">
      <vt:lpstr>宋体</vt:lpstr>
      <vt:lpstr>Arial</vt:lpstr>
      <vt:lpstr>Calibri</vt:lpstr>
      <vt:lpstr>Consolas</vt:lpstr>
      <vt:lpstr>Segoe UI</vt:lpstr>
      <vt:lpstr>Segoe UI Light</vt:lpstr>
      <vt:lpstr>Segoe UI Semibold</vt:lpstr>
      <vt:lpstr>Segoe UI Semilight</vt:lpstr>
      <vt:lpstr>wf_segoe-ui_normal</vt:lpstr>
      <vt:lpstr>Wingdings</vt:lpstr>
      <vt:lpstr>4_COLOR TEMPLATE</vt:lpstr>
      <vt:lpstr>COLOR TEMPLATE</vt:lpstr>
      <vt:lpstr>2_COLOR TEMPLATE</vt:lpstr>
      <vt:lpstr>1_KEEP_WHITE TEMPLATE</vt:lpstr>
      <vt:lpstr>1_5-30721_Build_2016_Template_Light</vt:lpstr>
      <vt:lpstr>6_COLOR TEMPLATE</vt:lpstr>
      <vt:lpstr>Azure Cognitive Services </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PowerPoint Presentation</vt:lpstr>
      <vt:lpstr>Linguistic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dc:title>
  <dc:creator/>
  <cp:lastModifiedBy/>
  <cp:revision>2</cp:revision>
  <dcterms:modified xsi:type="dcterms:W3CDTF">2018-05-31T08:14:47Z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0x010100B90C06D219320442B38C20BC303D1512008626B2FAF072804EB6709CD1DD4134B9</vt:lpwstr>
  </property>
  <property fmtid="{D5CDD505-2E9C-101B-9397-08002B2CF9AE}" pid="3" name="_dlc_DocIdItemGuid">
    <vt:lpwstr>728d5ec4-de10-44b0-a941-d9e727d3256e</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rubanerj@microsoft.com</vt:lpwstr>
  </property>
  <property fmtid="{D5CDD505-2E9C-101B-9397-08002B2CF9AE}" pid="7" name="MSIP_Label_f42aa342-8706-4288-bd11-ebb85995028c_SetDate">
    <vt:lpwstr>2017-11-24T05:18:39.2258400Z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